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notesSlides/notesSlide30.xml" ContentType="application/vnd.openxmlformats-officedocument.presentationml.notesSlide+xml"/>
  <Override PartName="/ppt/charts/chart14.xml" ContentType="application/vnd.openxmlformats-officedocument.drawingml.chart+xml"/>
  <Override PartName="/ppt/notesSlides/notesSlide31.xml" ContentType="application/vnd.openxmlformats-officedocument.presentationml.notesSlide+xml"/>
  <Override PartName="/ppt/charts/chart15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9.xml" ContentType="application/vnd.openxmlformats-officedocument.drawingml.chart+xml"/>
  <Override PartName="/ppt/notesSlides/notesSlide39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22.xml" ContentType="application/vnd.openxmlformats-officedocument.drawingml.chart+xml"/>
  <Override PartName="/ppt/notesSlides/notesSlide46.xml" ContentType="application/vnd.openxmlformats-officedocument.presentationml.notesSlide+xml"/>
  <Override PartName="/ppt/charts/chart23.xml" ContentType="application/vnd.openxmlformats-officedocument.drawingml.chart+xml"/>
  <Override PartName="/ppt/notesSlides/notesSlide47.xml" ContentType="application/vnd.openxmlformats-officedocument.presentationml.notesSlide+xml"/>
  <Override PartName="/ppt/charts/chart24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25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26.xml" ContentType="application/vnd.openxmlformats-officedocument.drawingml.chart+xml"/>
  <Override PartName="/ppt/notesSlides/notesSlide54.xml" ContentType="application/vnd.openxmlformats-officedocument.presentationml.notesSlide+xml"/>
  <Override PartName="/ppt/charts/chart27.xml" ContentType="application/vnd.openxmlformats-officedocument.drawingml.chart+xml"/>
  <Override PartName="/ppt/notesSlides/notesSlide55.xml" ContentType="application/vnd.openxmlformats-officedocument.presentationml.notesSlide+xml"/>
  <Override PartName="/ppt/charts/chart28.xml" ContentType="application/vnd.openxmlformats-officedocument.drawingml.chart+xml"/>
  <Override PartName="/ppt/notesSlides/notesSlide56.xml" ContentType="application/vnd.openxmlformats-officedocument.presentationml.notesSlide+xml"/>
  <Override PartName="/ppt/charts/chart29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30.xml" ContentType="application/vnd.openxmlformats-officedocument.drawingml.chart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31.xml" ContentType="application/vnd.openxmlformats-officedocument.drawingml.chart+xml"/>
  <Override PartName="/ppt/notesSlides/notesSlide62.xml" ContentType="application/vnd.openxmlformats-officedocument.presentationml.notesSlide+xml"/>
  <Override PartName="/ppt/charts/chart32.xml" ContentType="application/vnd.openxmlformats-officedocument.drawingml.chart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rts/chart33.xml" ContentType="application/vnd.openxmlformats-officedocument.drawingml.chart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2"/>
  </p:notesMasterIdLst>
  <p:sldIdLst>
    <p:sldId id="360" r:id="rId2"/>
    <p:sldId id="382" r:id="rId3"/>
    <p:sldId id="384" r:id="rId4"/>
    <p:sldId id="385" r:id="rId5"/>
    <p:sldId id="386" r:id="rId6"/>
    <p:sldId id="387" r:id="rId7"/>
    <p:sldId id="388" r:id="rId8"/>
    <p:sldId id="389" r:id="rId9"/>
    <p:sldId id="397" r:id="rId10"/>
    <p:sldId id="391" r:id="rId11"/>
    <p:sldId id="392" r:id="rId12"/>
    <p:sldId id="383" r:id="rId13"/>
    <p:sldId id="291" r:id="rId14"/>
    <p:sldId id="394" r:id="rId15"/>
    <p:sldId id="395" r:id="rId16"/>
    <p:sldId id="396" r:id="rId17"/>
    <p:sldId id="399" r:id="rId18"/>
    <p:sldId id="398" r:id="rId19"/>
    <p:sldId id="403" r:id="rId20"/>
    <p:sldId id="405" r:id="rId21"/>
    <p:sldId id="401" r:id="rId22"/>
    <p:sldId id="408" r:id="rId23"/>
    <p:sldId id="409" r:id="rId24"/>
    <p:sldId id="366" r:id="rId25"/>
    <p:sldId id="406" r:id="rId26"/>
    <p:sldId id="402" r:id="rId27"/>
    <p:sldId id="407" r:id="rId28"/>
    <p:sldId id="410" r:id="rId29"/>
    <p:sldId id="412" r:id="rId30"/>
    <p:sldId id="413" r:id="rId31"/>
    <p:sldId id="411" r:id="rId32"/>
    <p:sldId id="414" r:id="rId33"/>
    <p:sldId id="416" r:id="rId34"/>
    <p:sldId id="417" r:id="rId35"/>
    <p:sldId id="400" r:id="rId36"/>
    <p:sldId id="415" r:id="rId37"/>
    <p:sldId id="420" r:id="rId38"/>
    <p:sldId id="418" r:id="rId39"/>
    <p:sldId id="419" r:id="rId40"/>
    <p:sldId id="423" r:id="rId41"/>
    <p:sldId id="421" r:id="rId42"/>
    <p:sldId id="425" r:id="rId43"/>
    <p:sldId id="426" r:id="rId44"/>
    <p:sldId id="427" r:id="rId45"/>
    <p:sldId id="422" r:id="rId46"/>
    <p:sldId id="424" r:id="rId47"/>
    <p:sldId id="428" r:id="rId48"/>
    <p:sldId id="433" r:id="rId49"/>
    <p:sldId id="434" r:id="rId50"/>
    <p:sldId id="435" r:id="rId51"/>
    <p:sldId id="429" r:id="rId52"/>
    <p:sldId id="440" r:id="rId53"/>
    <p:sldId id="430" r:id="rId54"/>
    <p:sldId id="436" r:id="rId55"/>
    <p:sldId id="437" r:id="rId56"/>
    <p:sldId id="441" r:id="rId57"/>
    <p:sldId id="439" r:id="rId58"/>
    <p:sldId id="375" r:id="rId59"/>
    <p:sldId id="444" r:id="rId60"/>
    <p:sldId id="449" r:id="rId61"/>
    <p:sldId id="442" r:id="rId62"/>
    <p:sldId id="443" r:id="rId63"/>
    <p:sldId id="445" r:id="rId64"/>
    <p:sldId id="446" r:id="rId65"/>
    <p:sldId id="450" r:id="rId66"/>
    <p:sldId id="453" r:id="rId67"/>
    <p:sldId id="454" r:id="rId68"/>
    <p:sldId id="451" r:id="rId69"/>
    <p:sldId id="452" r:id="rId70"/>
    <p:sldId id="346" r:id="rId7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008000"/>
    <a:srgbClr val="FF6600"/>
    <a:srgbClr val="FFCC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>
      <p:cViewPr>
        <p:scale>
          <a:sx n="78" d="100"/>
          <a:sy n="78" d="100"/>
        </p:scale>
        <p:origin x="-2052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&#268;T\1301_Public_Value_2013\Data\d&#367;le&#382;itost%20x%20o&#269;ek&#225;v&#225;n&#237;%20&#382;&#225;nr&#367;_zdroj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6583073261220133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Sheet1!$B$1:$C$1</c:f>
              <c:strCache>
                <c:ptCount val="2"/>
                <c:pt idx="0">
                  <c:v>Průměrný týdenní zásah (reach) zpravodajských, aktuálně-publicistických a diskusních pořadů (ATO)</c:v>
                </c:pt>
                <c:pt idx="1">
                  <c:v>Spokojenost se zpravodajskými, aktuálně-publicistickými a diskusními pořady (DKV)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0.48</c:v>
                </c:pt>
                <c:pt idx="1">
                  <c:v>0.88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Sheet1!$B$1:$C$1</c:f>
              <c:strCache>
                <c:ptCount val="2"/>
                <c:pt idx="0">
                  <c:v>Průměrný týdenní zásah (reach) zpravodajských, aktuálně-publicistických a diskusních pořadů (ATO)</c:v>
                </c:pt>
                <c:pt idx="1">
                  <c:v>Spokojenost se zpravodajskými, aktuálně-publicistickými a diskusními pořady (DKV)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0.51400000000000001</c:v>
                </c:pt>
                <c:pt idx="1">
                  <c:v>0.89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5300480"/>
        <c:axId val="35302400"/>
      </c:barChart>
      <c:catAx>
        <c:axId val="35300480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5302400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5302400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5300480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814347941456199"/>
          <c:y val="0.81353881555248064"/>
          <c:w val="0.15907097943692292"/>
          <c:h val="0.13501346596158761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8542174369242762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Sheet1!$B$1:$G$1</c:f>
              <c:strCache>
                <c:ptCount val="6"/>
                <c:pt idx="0">
                  <c:v>Podíl diváků, kteří vnímají některý kanál ČT za hlavní pro KULTURNÍ POŘADY - hudba, divadlo, umění (TRA)*</c:v>
                </c:pt>
                <c:pt idx="1">
                  <c:v>Podíl diváků, kteří vnímají některý kanál ČT za hlavní pro ČESKÉ FILMY (TRA)*</c:v>
                </c:pt>
                <c:pt idx="2">
                  <c:v>Podíl diváků, kteří vnímají některý kanál ČT za hlavní pro ZAHRANIČNÍ FILMY (TRA)*</c:v>
                </c:pt>
                <c:pt idx="3">
                  <c:v>Podíl diváků, kteří vnímají některý kanál ČT za hlavní pro ČESKÉ SERIÁLY (TRA)*</c:v>
                </c:pt>
                <c:pt idx="4">
                  <c:v>Podíl diváků, kteří vnímají některý kanál ČT za hlavní pro ZAHRANIČNÍ (TRA)*SERIÁLY</c:v>
                </c:pt>
                <c:pt idx="5">
                  <c:v>Podíl diváků, kteří vnímají některý kanál ČT za hlavní pro ZÁBAVNÉ POŘADY (TRA)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5" formatCode="0%">
                  <c:v>0.25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Sheet1!$B$1:$G$1</c:f>
              <c:strCache>
                <c:ptCount val="6"/>
                <c:pt idx="0">
                  <c:v>Podíl diváků, kteří vnímají některý kanál ČT za hlavní pro KULTURNÍ POŘADY - hudba, divadlo, umění (TRA)*</c:v>
                </c:pt>
                <c:pt idx="1">
                  <c:v>Podíl diváků, kteří vnímají některý kanál ČT za hlavní pro ČESKÉ FILMY (TRA)*</c:v>
                </c:pt>
                <c:pt idx="2">
                  <c:v>Podíl diváků, kteří vnímají některý kanál ČT za hlavní pro ZAHRANIČNÍ FILMY (TRA)*</c:v>
                </c:pt>
                <c:pt idx="3">
                  <c:v>Podíl diváků, kteří vnímají některý kanál ČT za hlavní pro ČESKÉ SERIÁLY (TRA)*</c:v>
                </c:pt>
                <c:pt idx="4">
                  <c:v>Podíl diváků, kteří vnímají některý kanál ČT za hlavní pro ZAHRANIČNÍ (TRA)*SERIÁLY</c:v>
                </c:pt>
                <c:pt idx="5">
                  <c:v>Podíl diváků, kteří vnímají některý kanál ČT za hlavní pro ZÁBAVNÉ POŘADY (TRA)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0.6</c:v>
                </c:pt>
                <c:pt idx="1">
                  <c:v>0.59</c:v>
                </c:pt>
                <c:pt idx="2">
                  <c:v>0.06</c:v>
                </c:pt>
                <c:pt idx="3">
                  <c:v>0.41</c:v>
                </c:pt>
                <c:pt idx="4">
                  <c:v>0.04</c:v>
                </c:pt>
                <c:pt idx="5">
                  <c:v>0.27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6337536"/>
        <c:axId val="36339072"/>
      </c:barChart>
      <c:catAx>
        <c:axId val="36337536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6339072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6339072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6337536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93334598916300693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7398814432808278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Sheet1!$B$1:$C$1</c:f>
              <c:strCache>
                <c:ptCount val="2"/>
                <c:pt idx="0">
                  <c:v>Míra uspokojování nároků diváků orientovaných na odpočinkové formáty (TRA)*</c:v>
                </c:pt>
                <c:pt idx="1">
                  <c:v>Míra uspokojování nároků diváků orientovaných na zábavné formáty (TRA)*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Sheet1!$B$1:$C$1</c:f>
              <c:strCache>
                <c:ptCount val="2"/>
                <c:pt idx="0">
                  <c:v>Míra uspokojování nároků diváků orientovaných na odpočinkové formáty (TRA)*</c:v>
                </c:pt>
                <c:pt idx="1">
                  <c:v>Míra uspokojování nároků diváků orientovaných na zábavné formáty (TRA)*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0.65</c:v>
                </c:pt>
                <c:pt idx="1">
                  <c:v>0.65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6446208"/>
        <c:axId val="36447744"/>
      </c:barChart>
      <c:catAx>
        <c:axId val="36446208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6447744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6447744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6446208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1905601254595165"/>
          <c:y val="0.88864983065839687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7398814432808278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Sheet1!$B$1:$D$1</c:f>
              <c:strCache>
                <c:ptCount val="3"/>
                <c:pt idx="0">
                  <c:v>Podíl původní dramatické tvorby v celé programové nabídce -  ČT1 a ČT2 (AOP)</c:v>
                </c:pt>
                <c:pt idx="1">
                  <c:v>Podíl původní tvorby v oblasti dramatických, zábavných a dětských pořadů (AOP)</c:v>
                </c:pt>
                <c:pt idx="2">
                  <c:v>Podíl premiér na dramatických, zábavních a dětských pořadech  (AOP)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8.3000000000000004E-2</c:v>
                </c:pt>
                <c:pt idx="1">
                  <c:v>0.60199999999999998</c:v>
                </c:pt>
                <c:pt idx="2">
                  <c:v>0.32800000000000001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Sheet1!$B$1:$D$1</c:f>
              <c:strCache>
                <c:ptCount val="3"/>
                <c:pt idx="0">
                  <c:v>Podíl původní dramatické tvorby v celé programové nabídce -  ČT1 a ČT2 (AOP)</c:v>
                </c:pt>
                <c:pt idx="1">
                  <c:v>Podíl původní tvorby v oblasti dramatických, zábavných a dětských pořadů (AOP)</c:v>
                </c:pt>
                <c:pt idx="2">
                  <c:v>Podíl premiér na dramatických, zábavních a dětských pořadech  (AOP)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9.4E-2</c:v>
                </c:pt>
                <c:pt idx="1">
                  <c:v>0.56599999999999995</c:v>
                </c:pt>
                <c:pt idx="2">
                  <c:v>0.30199999999999999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6525952"/>
        <c:axId val="36527488"/>
      </c:barChart>
      <c:catAx>
        <c:axId val="36525952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6527488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6527488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6525952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1905601254595165"/>
          <c:y val="0.88864983065839687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/>
            </a:pPr>
            <a:r>
              <a:rPr lang="cs-CZ" sz="2000" dirty="0" smtClean="0"/>
              <a:t>Podíl jednotlivých pod-žánrů na dokumentárních</a:t>
            </a:r>
            <a:r>
              <a:rPr lang="cs-CZ" sz="2000" baseline="0" dirty="0" smtClean="0"/>
              <a:t> pořadech</a:t>
            </a:r>
          </a:p>
          <a:p>
            <a:pPr algn="ctr">
              <a:defRPr sz="2000"/>
            </a:pPr>
            <a:endParaRPr lang="en-GB" sz="500" dirty="0" smtClean="0">
              <a:effectLst/>
            </a:endParaRPr>
          </a:p>
          <a:p>
            <a:pPr algn="ctr">
              <a:defRPr sz="2000"/>
            </a:pPr>
            <a:r>
              <a:rPr lang="cs-CZ" sz="1500" b="1" i="0" baseline="0" dirty="0" smtClean="0">
                <a:effectLst/>
              </a:rPr>
              <a:t>Zdroj: AOP ČT</a:t>
            </a:r>
            <a:endParaRPr lang="en-GB" sz="2000" dirty="0"/>
          </a:p>
        </c:rich>
      </c:tx>
      <c:layout>
        <c:manualLayout>
          <c:xMode val="edge"/>
          <c:yMode val="edge"/>
          <c:x val="0.1443894457027938"/>
          <c:y val="1.00960736806687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83272736871184"/>
          <c:y val="0.32335796205585476"/>
          <c:w val="0.86027293210875233"/>
          <c:h val="0.604005160127107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Umění a média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List1!$B$2:$B$3</c:f>
              <c:numCache>
                <c:formatCode>0%</c:formatCode>
                <c:ptCount val="2"/>
                <c:pt idx="0">
                  <c:v>0.14199999999999999</c:v>
                </c:pt>
                <c:pt idx="1">
                  <c:v>0.134326967862133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Humanitní vědy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List1!$C$2:$C$3</c:f>
              <c:numCache>
                <c:formatCode>0%</c:formatCode>
                <c:ptCount val="2"/>
                <c:pt idx="0">
                  <c:v>8.7999999999999995E-2</c:v>
                </c:pt>
                <c:pt idx="1">
                  <c:v>6.2133209129017201E-2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Přírodní vědy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List1!$D$2:$D$3</c:f>
              <c:numCache>
                <c:formatCode>0%</c:formatCode>
                <c:ptCount val="2"/>
                <c:pt idx="0">
                  <c:v>1.7000000000000001E-2</c:v>
                </c:pt>
                <c:pt idx="1">
                  <c:v>1.7357553174972801E-2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Medailon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List1!$E$2:$E$3</c:f>
              <c:numCache>
                <c:formatCode>0%</c:formatCode>
                <c:ptCount val="2"/>
                <c:pt idx="0">
                  <c:v>0.106</c:v>
                </c:pt>
                <c:pt idx="1">
                  <c:v>0.102064896755162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Přírodopisy a cestopisy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List1!$F$2:$F$3</c:f>
              <c:numCache>
                <c:formatCode>0%</c:formatCode>
                <c:ptCount val="2"/>
                <c:pt idx="0">
                  <c:v>0.253</c:v>
                </c:pt>
                <c:pt idx="1">
                  <c:v>0.250271696941469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Neurčeno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List1!$G$2:$G$3</c:f>
              <c:numCache>
                <c:formatCode>0%</c:formatCode>
                <c:ptCount val="2"/>
                <c:pt idx="0">
                  <c:v>0.39300000000000002</c:v>
                </c:pt>
                <c:pt idx="1">
                  <c:v>0.43387672721627102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36639488"/>
        <c:axId val="36641024"/>
      </c:barChart>
      <c:catAx>
        <c:axId val="36639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36641024"/>
        <c:crosses val="autoZero"/>
        <c:auto val="1"/>
        <c:lblAlgn val="ctr"/>
        <c:lblOffset val="100"/>
        <c:noMultiLvlLbl val="0"/>
      </c:catAx>
      <c:valAx>
        <c:axId val="3664102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6639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548066897766055"/>
          <c:y val="0.19806230907142158"/>
          <c:w val="0.7771800049423776"/>
          <c:h val="0.12144502207475567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cs-CZ" sz="2000" dirty="0" smtClean="0"/>
              <a:t>Podíl jednotlivých sportů na sportovním vysílání ČT</a:t>
            </a:r>
          </a:p>
          <a:p>
            <a:pPr>
              <a:defRPr sz="2000"/>
            </a:pPr>
            <a:endParaRPr lang="cs-CZ" sz="500" dirty="0" smtClean="0"/>
          </a:p>
          <a:p>
            <a:pPr>
              <a:defRPr sz="2000"/>
            </a:pPr>
            <a:r>
              <a:rPr lang="cs-CZ" sz="1500" dirty="0" smtClean="0"/>
              <a:t>Zdroj: AOP ČT</a:t>
            </a:r>
            <a:endParaRPr lang="en-GB" sz="15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383272736871184"/>
          <c:y val="0.37383833045919845"/>
          <c:w val="0.86027293210875233"/>
          <c:h val="0.606529178547274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Fotbal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2011</c:v>
                </c:pt>
                <c:pt idx="1">
                  <c:v>2012*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0.20699999999999999</c:v>
                </c:pt>
                <c:pt idx="1">
                  <c:v>0.19396091166844751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Hokej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2011</c:v>
                </c:pt>
                <c:pt idx="1">
                  <c:v>2012*</c:v>
                </c:pt>
              </c:strCache>
            </c:strRef>
          </c:cat>
          <c:val>
            <c:numRef>
              <c:f>List1!$C$2:$C$3</c:f>
              <c:numCache>
                <c:formatCode>0%</c:formatCode>
                <c:ptCount val="2"/>
                <c:pt idx="0">
                  <c:v>0.13200000000000001</c:v>
                </c:pt>
                <c:pt idx="1">
                  <c:v>0.10652958547522695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Motorismus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2011</c:v>
                </c:pt>
                <c:pt idx="1">
                  <c:v>2012*</c:v>
                </c:pt>
              </c:strCache>
            </c:strRef>
          </c:cat>
          <c:val>
            <c:numRef>
              <c:f>List1!$D$2:$D$3</c:f>
              <c:numCache>
                <c:formatCode>0%</c:formatCode>
                <c:ptCount val="2"/>
                <c:pt idx="0">
                  <c:v>8.6999999999999994E-2</c:v>
                </c:pt>
                <c:pt idx="1">
                  <c:v>5.1716740002860535E-2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Cyklistika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2011</c:v>
                </c:pt>
                <c:pt idx="1">
                  <c:v>2012*</c:v>
                </c:pt>
              </c:strCache>
            </c:strRef>
          </c:cat>
          <c:val>
            <c:numRef>
              <c:f>List1!$E$2:$E$3</c:f>
              <c:numCache>
                <c:formatCode>0%</c:formatCode>
                <c:ptCount val="2"/>
                <c:pt idx="0">
                  <c:v>5.5E-2</c:v>
                </c:pt>
                <c:pt idx="1">
                  <c:v>4.0005384531251319E-2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Basketbal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2011</c:v>
                </c:pt>
                <c:pt idx="1">
                  <c:v>2012*</c:v>
                </c:pt>
              </c:strCache>
            </c:strRef>
          </c:cat>
          <c:val>
            <c:numRef>
              <c:f>List1!$F$2:$F$3</c:f>
              <c:numCache>
                <c:formatCode>0%</c:formatCode>
                <c:ptCount val="2"/>
                <c:pt idx="0">
                  <c:v>8.8999999999999996E-2</c:v>
                </c:pt>
                <c:pt idx="1">
                  <c:v>3.6682119149580597E-2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Atletika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2011</c:v>
                </c:pt>
                <c:pt idx="1">
                  <c:v>2012*</c:v>
                </c:pt>
              </c:strCache>
            </c:strRef>
          </c:cat>
          <c:val>
            <c:numRef>
              <c:f>List1!$G$2:$G$3</c:f>
              <c:numCache>
                <c:formatCode>0%</c:formatCode>
                <c:ptCount val="2"/>
                <c:pt idx="0">
                  <c:v>3.7999999999999999E-2</c:v>
                </c:pt>
                <c:pt idx="1">
                  <c:v>2.9269975348942864E-2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Tenis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2011</c:v>
                </c:pt>
                <c:pt idx="1">
                  <c:v>2012*</c:v>
                </c:pt>
              </c:strCache>
            </c:strRef>
          </c:cat>
          <c:val>
            <c:numRef>
              <c:f>List1!$H$2:$H$3</c:f>
              <c:numCache>
                <c:formatCode>0%</c:formatCode>
                <c:ptCount val="2"/>
                <c:pt idx="0">
                  <c:v>2.5000000000000001E-2</c:v>
                </c:pt>
                <c:pt idx="1">
                  <c:v>3.427590674664939E-2</c:v>
                </c:pt>
              </c:numCache>
            </c:numRef>
          </c:val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Volejbal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2011</c:v>
                </c:pt>
                <c:pt idx="1">
                  <c:v>2012*</c:v>
                </c:pt>
              </c:strCache>
            </c:strRef>
          </c:cat>
          <c:val>
            <c:numRef>
              <c:f>List1!$I$2:$I$3</c:f>
              <c:numCache>
                <c:formatCode>0%</c:formatCode>
                <c:ptCount val="2"/>
                <c:pt idx="0">
                  <c:v>7.3999999999999996E-2</c:v>
                </c:pt>
                <c:pt idx="1">
                  <c:v>2.1999999999999999E-2</c:v>
                </c:pt>
              </c:numCache>
            </c:numRef>
          </c:val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Ostatní a komb. sporty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2011</c:v>
                </c:pt>
                <c:pt idx="1">
                  <c:v>2012*</c:v>
                </c:pt>
              </c:strCache>
            </c:strRef>
          </c:cat>
          <c:val>
            <c:numRef>
              <c:f>List1!$J$2:$J$3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36121216"/>
        <c:axId val="36135296"/>
      </c:barChart>
      <c:catAx>
        <c:axId val="36121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36135296"/>
        <c:crosses val="autoZero"/>
        <c:auto val="1"/>
        <c:lblAlgn val="ctr"/>
        <c:lblOffset val="100"/>
        <c:noMultiLvlLbl val="0"/>
      </c:catAx>
      <c:valAx>
        <c:axId val="3613529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6121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548066897766058"/>
          <c:y val="0.17534614328991691"/>
          <c:w val="0.79331441030745142"/>
          <c:h val="0.19309734622318403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5614435994003701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Spokojenost s pokrytím špičkových domácích a zahraničních sportovních akcí (TRA)*
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Spokojenost s pokrytím špičkových domácích a zahraničních sportovních akcí (TRA)*
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6712832"/>
        <c:axId val="36714368"/>
      </c:barChart>
      <c:catAx>
        <c:axId val="36712832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6714368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6714368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6712832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79125151373234826"/>
          <c:w val="0.15907097943692292"/>
          <c:h val="0.1953530859872358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8193414348295582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Sheet1!$B$1:$D$1</c:f>
              <c:strCache>
                <c:ptCount val="3"/>
                <c:pt idx="0">
                  <c:v>Průměrný týdenní zásah (reach) regionálních pořadů (ATO)</c:v>
                </c:pt>
                <c:pt idx="1">
                  <c:v>Spokojenost s regionálními pořady (DKV)</c:v>
                </c:pt>
                <c:pt idx="2">
                  <c:v>Míra spokojenosti s prostorem pro prezentaci národnostních a etnických *menšin ve vysílání (TRA)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8.3000000000000004E-2</c:v>
                </c:pt>
                <c:pt idx="1">
                  <c:v>0.91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Sheet1!$B$1:$D$1</c:f>
              <c:strCache>
                <c:ptCount val="3"/>
                <c:pt idx="0">
                  <c:v>Průměrný týdenní zásah (reach) regionálních pořadů (ATO)</c:v>
                </c:pt>
                <c:pt idx="1">
                  <c:v>Spokojenost s regionálními pořady (DKV)</c:v>
                </c:pt>
                <c:pt idx="2">
                  <c:v>Míra spokojenosti s prostorem pro prezentaci národnostních a etnických *menšin ve vysílání (TRA)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0.106</c:v>
                </c:pt>
                <c:pt idx="1">
                  <c:v>0.93</c:v>
                </c:pt>
                <c:pt idx="2">
                  <c:v>0.64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5443072"/>
        <c:axId val="35444608"/>
      </c:barChart>
      <c:catAx>
        <c:axId val="35443072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5444608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5444608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5443072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93334598916300693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 smtClean="0"/>
              <a:t>ČT1</a:t>
            </a:r>
          </a:p>
        </c:rich>
      </c:tx>
      <c:layout>
        <c:manualLayout>
          <c:xMode val="edge"/>
          <c:yMode val="edge"/>
          <c:x val="0.474915840775343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83272736871184"/>
          <c:y val="0.30078223631717688"/>
          <c:w val="0.86027293210875233"/>
          <c:h val="0.6265810532836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TS Brno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List1!$B$2:$B$3</c:f>
              <c:numCache>
                <c:formatCode>0%</c:formatCode>
                <c:ptCount val="2"/>
                <c:pt idx="0">
                  <c:v>0.14599999999999999</c:v>
                </c:pt>
                <c:pt idx="1">
                  <c:v>0.13600000000000001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TS Ostrava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List1!$C$2:$C$3</c:f>
              <c:numCache>
                <c:formatCode>0%</c:formatCode>
                <c:ptCount val="2"/>
                <c:pt idx="0">
                  <c:v>0.12</c:v>
                </c:pt>
                <c:pt idx="1">
                  <c:v>0.105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TS Praha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List1!$D$2:$D$3</c:f>
              <c:numCache>
                <c:formatCode>0%</c:formatCode>
                <c:ptCount val="2"/>
                <c:pt idx="0">
                  <c:v>0.73499999999999999</c:v>
                </c:pt>
                <c:pt idx="1">
                  <c:v>0.75900000000000001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36899072"/>
        <c:axId val="36917248"/>
      </c:barChart>
      <c:catAx>
        <c:axId val="36899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36917248"/>
        <c:crosses val="autoZero"/>
        <c:auto val="1"/>
        <c:lblAlgn val="ctr"/>
        <c:lblOffset val="100"/>
        <c:noMultiLvlLbl val="0"/>
      </c:catAx>
      <c:valAx>
        <c:axId val="3691724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6899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038839078278435"/>
          <c:y val="0.18276420465066168"/>
          <c:w val="0.57463240497641899"/>
          <c:h val="0.11961802223995313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 smtClean="0"/>
              <a:t>ČT2</a:t>
            </a:r>
          </a:p>
        </c:rich>
      </c:tx>
      <c:layout>
        <c:manualLayout>
          <c:xMode val="edge"/>
          <c:yMode val="edge"/>
          <c:x val="0.474915840775343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83272736871184"/>
          <c:y val="0.30078223631717688"/>
          <c:w val="0.86027293210875233"/>
          <c:h val="0.6265810532836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TS Brno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List1!$B$2:$B$3</c:f>
              <c:numCache>
                <c:formatCode>0%</c:formatCode>
                <c:ptCount val="2"/>
                <c:pt idx="0">
                  <c:v>9.6000000000000002E-2</c:v>
                </c:pt>
                <c:pt idx="1">
                  <c:v>9.7000000000000003E-2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TS Ostrava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List1!$C$2:$C$3</c:f>
              <c:numCache>
                <c:formatCode>0%</c:formatCode>
                <c:ptCount val="2"/>
                <c:pt idx="0">
                  <c:v>0.11899999999999999</c:v>
                </c:pt>
                <c:pt idx="1">
                  <c:v>0.122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TS Praha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List1!$D$2:$D$3</c:f>
              <c:numCache>
                <c:formatCode>0%</c:formatCode>
                <c:ptCount val="2"/>
                <c:pt idx="0">
                  <c:v>0.78500000000000003</c:v>
                </c:pt>
                <c:pt idx="1">
                  <c:v>0.78100000000000003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36956800"/>
        <c:axId val="37556608"/>
      </c:barChart>
      <c:catAx>
        <c:axId val="36956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37556608"/>
        <c:crosses val="autoZero"/>
        <c:auto val="1"/>
        <c:lblAlgn val="ctr"/>
        <c:lblOffset val="100"/>
        <c:noMultiLvlLbl val="0"/>
      </c:catAx>
      <c:valAx>
        <c:axId val="375566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6956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038839078278435"/>
          <c:y val="0.18276420465066168"/>
          <c:w val="0.57463240497641899"/>
          <c:h val="0.11961802223995313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7503316648856622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Sheet1!$B$1:$D$1</c:f>
              <c:strCache>
                <c:ptCount val="3"/>
                <c:pt idx="0">
                  <c:v>Průměrný týdenní zásah (reach) převzatých pořadů (ATO)</c:v>
                </c:pt>
                <c:pt idx="1">
                  <c:v>Spokojenost s převzatými pořady (DKV)</c:v>
                </c:pt>
                <c:pt idx="2">
                  <c:v>Podíl evropské tvorby (včetně ČR) na všech pořadech ČT (AOP)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0.45100000000000001</c:v>
                </c:pt>
                <c:pt idx="1">
                  <c:v>0.89</c:v>
                </c:pt>
                <c:pt idx="2">
                  <c:v>0.94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Sheet1!$B$1:$D$1</c:f>
              <c:strCache>
                <c:ptCount val="3"/>
                <c:pt idx="0">
                  <c:v>Průměrný týdenní zásah (reach) převzatých pořadů (ATO)</c:v>
                </c:pt>
                <c:pt idx="1">
                  <c:v>Spokojenost s převzatými pořady (DKV)</c:v>
                </c:pt>
                <c:pt idx="2">
                  <c:v>Podíl evropské tvorby (včetně ČR) na všech pořadech ČT (AOP)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0.46500000000000002</c:v>
                </c:pt>
                <c:pt idx="1">
                  <c:v>0.9</c:v>
                </c:pt>
                <c:pt idx="2">
                  <c:v>0.92600000000000005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7730944"/>
        <c:axId val="37736832"/>
      </c:barChart>
      <c:catAx>
        <c:axId val="37730944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7736832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7736832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7730944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89834891626396751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5614435994003701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Vnímaná objektivita a vyváženost informací (TRA)*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Vnímaná objektivita a vyváženost informací (TRA)*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0.67700000000000005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42895232"/>
        <c:axId val="42896768"/>
      </c:barChart>
      <c:catAx>
        <c:axId val="42895232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42896768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42896768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42895232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79125151373234826"/>
          <c:w val="0.15907097943692292"/>
          <c:h val="0.1953530859872358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dirty="0" smtClean="0"/>
              <a:t>2011</a:t>
            </a:r>
            <a:endParaRPr lang="en-GB" sz="18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2588225060715237"/>
          <c:y val="0.20121852087340741"/>
          <c:w val="0.5714316118999555"/>
          <c:h val="0.75643264734525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Evropská tvorba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 rtl="0">
                  <a:defRPr lang="en-GB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List1!$A$2:$A$10</c:f>
              <c:strCache>
                <c:ptCount val="9"/>
                <c:pt idx="0">
                  <c:v>Dramatické</c:v>
                </c:pt>
                <c:pt idx="1">
                  <c:v>Zábavné</c:v>
                </c:pt>
                <c:pt idx="2">
                  <c:v>Hudební</c:v>
                </c:pt>
                <c:pt idx="3">
                  <c:v>Sportovní</c:v>
                </c:pt>
                <c:pt idx="4">
                  <c:v>Zpravodajské</c:v>
                </c:pt>
                <c:pt idx="5">
                  <c:v>Publicistické</c:v>
                </c:pt>
                <c:pt idx="6">
                  <c:v>Dokumentární</c:v>
                </c:pt>
                <c:pt idx="7">
                  <c:v>Vzdělávací</c:v>
                </c:pt>
                <c:pt idx="8">
                  <c:v>Náboženské</c:v>
                </c:pt>
              </c:strCache>
            </c:strRef>
          </c:cat>
          <c:val>
            <c:numRef>
              <c:f>List1!$B$2:$B$10</c:f>
              <c:numCache>
                <c:formatCode>0%</c:formatCode>
                <c:ptCount val="9"/>
                <c:pt idx="0">
                  <c:v>0.76256170960979242</c:v>
                </c:pt>
                <c:pt idx="1">
                  <c:v>0.99849337654215697</c:v>
                </c:pt>
                <c:pt idx="2">
                  <c:v>0.98476624058833817</c:v>
                </c:pt>
                <c:pt idx="3">
                  <c:v>0.92364149274426843</c:v>
                </c:pt>
                <c:pt idx="4">
                  <c:v>0.99936428794016818</c:v>
                </c:pt>
                <c:pt idx="5">
                  <c:v>1</c:v>
                </c:pt>
                <c:pt idx="6">
                  <c:v>0.89587997557642529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Zámořská tvorba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7.0512497229700932E-2"/>
                  <c:y val="2.467073207436942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140621537126165E-2"/>
                  <c:y val="2.467073207436942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8.5202600819221971E-2"/>
                  <c:y val="2.4670732074369428E-7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 algn="ctr">
                  <a:defRPr lang="en-GB"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List1!$A$2:$A$10</c:f>
              <c:strCache>
                <c:ptCount val="9"/>
                <c:pt idx="0">
                  <c:v>Dramatické</c:v>
                </c:pt>
                <c:pt idx="1">
                  <c:v>Zábavné</c:v>
                </c:pt>
                <c:pt idx="2">
                  <c:v>Hudební</c:v>
                </c:pt>
                <c:pt idx="3">
                  <c:v>Sportovní</c:v>
                </c:pt>
                <c:pt idx="4">
                  <c:v>Zpravodajské</c:v>
                </c:pt>
                <c:pt idx="5">
                  <c:v>Publicistické</c:v>
                </c:pt>
                <c:pt idx="6">
                  <c:v>Dokumentární</c:v>
                </c:pt>
                <c:pt idx="7">
                  <c:v>Vzdělávací</c:v>
                </c:pt>
                <c:pt idx="8">
                  <c:v>Náboženské</c:v>
                </c:pt>
              </c:strCache>
            </c:strRef>
          </c:cat>
          <c:val>
            <c:numRef>
              <c:f>List1!$C$2:$C$10</c:f>
              <c:numCache>
                <c:formatCode>0%</c:formatCode>
                <c:ptCount val="9"/>
                <c:pt idx="0">
                  <c:v>0.23743829039020764</c:v>
                </c:pt>
                <c:pt idx="1">
                  <c:v>1.5066234578430216E-3</c:v>
                </c:pt>
                <c:pt idx="2">
                  <c:v>1.5233759411661784E-2</c:v>
                </c:pt>
                <c:pt idx="3">
                  <c:v>7.6358507255731595E-2</c:v>
                </c:pt>
                <c:pt idx="4">
                  <c:v>6.3571205983176864E-4</c:v>
                </c:pt>
                <c:pt idx="5">
                  <c:v>0</c:v>
                </c:pt>
                <c:pt idx="6">
                  <c:v>0.10412002442357467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37676544"/>
        <c:axId val="37678080"/>
      </c:barChart>
      <c:catAx>
        <c:axId val="37676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cs-CZ"/>
          </a:p>
        </c:txPr>
        <c:crossAx val="37678080"/>
        <c:crosses val="autoZero"/>
        <c:auto val="1"/>
        <c:lblAlgn val="ctr"/>
        <c:lblOffset val="100"/>
        <c:noMultiLvlLbl val="0"/>
      </c:catAx>
      <c:valAx>
        <c:axId val="3767808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7676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6425409668817978E-2"/>
          <c:y val="9.8903009279752749E-2"/>
          <c:w val="0.85374440330187262"/>
          <c:h val="8.1467513966769503E-2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dirty="0" smtClean="0"/>
              <a:t>2012</a:t>
            </a:r>
            <a:endParaRPr lang="en-GB" sz="18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2588225060715237"/>
          <c:y val="0.20121852087340741"/>
          <c:w val="0.58905973620738072"/>
          <c:h val="0.75643264734525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Evropská tvorba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GB" sz="14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List1!$A$2:$A$10</c:f>
              <c:strCache>
                <c:ptCount val="9"/>
                <c:pt idx="0">
                  <c:v>Dramatické</c:v>
                </c:pt>
                <c:pt idx="1">
                  <c:v>Zábavné</c:v>
                </c:pt>
                <c:pt idx="2">
                  <c:v>Hudební</c:v>
                </c:pt>
                <c:pt idx="3">
                  <c:v>Sportovní</c:v>
                </c:pt>
                <c:pt idx="4">
                  <c:v>Zpravodajské</c:v>
                </c:pt>
                <c:pt idx="5">
                  <c:v>Publicistické</c:v>
                </c:pt>
                <c:pt idx="6">
                  <c:v>Dokumentární</c:v>
                </c:pt>
                <c:pt idx="7">
                  <c:v>Vzdělávací</c:v>
                </c:pt>
                <c:pt idx="8">
                  <c:v>Náboženské</c:v>
                </c:pt>
              </c:strCache>
            </c:strRef>
          </c:cat>
          <c:val>
            <c:numRef>
              <c:f>List1!$B$2:$B$10</c:f>
              <c:numCache>
                <c:formatCode>0%</c:formatCode>
                <c:ptCount val="9"/>
                <c:pt idx="0">
                  <c:v>0.68675500465770611</c:v>
                </c:pt>
                <c:pt idx="1">
                  <c:v>0.99169414546133272</c:v>
                </c:pt>
                <c:pt idx="2">
                  <c:v>0.95725167107103992</c:v>
                </c:pt>
                <c:pt idx="3">
                  <c:v>0.94760417145219844</c:v>
                </c:pt>
                <c:pt idx="4">
                  <c:v>0.99991161002342344</c:v>
                </c:pt>
                <c:pt idx="5">
                  <c:v>1</c:v>
                </c:pt>
                <c:pt idx="6">
                  <c:v>0.87626940585969415</c:v>
                </c:pt>
                <c:pt idx="7">
                  <c:v>0.99230142197264737</c:v>
                </c:pt>
                <c:pt idx="8">
                  <c:v>0.98454469507101083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Zámořská tvorba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884372922275706E-2"/>
                  <c:y val="2.299529861119894E-7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69820373577431E-2"/>
                  <c:y val="4.599059722239788E-7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63645579389253E-2"/>
                  <c:y val="-5.3540101766583835E-17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7.6388538665509348E-2"/>
                  <c:y val="4.599059722239788E-7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7008100146253284E-2"/>
                  <c:y val="4.599059722239788E-7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2884372922275706E-2"/>
                  <c:y val="2.29952986111989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n-GB"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List1!$A$2:$A$10</c:f>
              <c:strCache>
                <c:ptCount val="9"/>
                <c:pt idx="0">
                  <c:v>Dramatické</c:v>
                </c:pt>
                <c:pt idx="1">
                  <c:v>Zábavné</c:v>
                </c:pt>
                <c:pt idx="2">
                  <c:v>Hudební</c:v>
                </c:pt>
                <c:pt idx="3">
                  <c:v>Sportovní</c:v>
                </c:pt>
                <c:pt idx="4">
                  <c:v>Zpravodajské</c:v>
                </c:pt>
                <c:pt idx="5">
                  <c:v>Publicistické</c:v>
                </c:pt>
                <c:pt idx="6">
                  <c:v>Dokumentární</c:v>
                </c:pt>
                <c:pt idx="7">
                  <c:v>Vzdělávací</c:v>
                </c:pt>
                <c:pt idx="8">
                  <c:v>Náboženské</c:v>
                </c:pt>
              </c:strCache>
            </c:strRef>
          </c:cat>
          <c:val>
            <c:numRef>
              <c:f>List1!$C$2:$C$10</c:f>
              <c:numCache>
                <c:formatCode>0%</c:formatCode>
                <c:ptCount val="9"/>
                <c:pt idx="0">
                  <c:v>0.31324499534229389</c:v>
                </c:pt>
                <c:pt idx="1">
                  <c:v>8.3058545386672736E-3</c:v>
                </c:pt>
                <c:pt idx="2">
                  <c:v>4.274832892896005E-2</c:v>
                </c:pt>
                <c:pt idx="3">
                  <c:v>5.2395828547801594E-2</c:v>
                </c:pt>
                <c:pt idx="4">
                  <c:v>8.8389976576575829E-5</c:v>
                </c:pt>
                <c:pt idx="5">
                  <c:v>0</c:v>
                </c:pt>
                <c:pt idx="6">
                  <c:v>0.12373059414030582</c:v>
                </c:pt>
                <c:pt idx="7">
                  <c:v>7.6985780273525952E-3</c:v>
                </c:pt>
                <c:pt idx="8">
                  <c:v>1.545530492898921E-2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37903360"/>
        <c:axId val="37933824"/>
      </c:barChart>
      <c:catAx>
        <c:axId val="37903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cs-CZ"/>
          </a:p>
        </c:txPr>
        <c:crossAx val="37933824"/>
        <c:crosses val="autoZero"/>
        <c:auto val="1"/>
        <c:lblAlgn val="ctr"/>
        <c:lblOffset val="100"/>
        <c:noMultiLvlLbl val="0"/>
      </c:catAx>
      <c:valAx>
        <c:axId val="3793382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7903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6425409668817978E-2"/>
          <c:y val="9.8903009279752749E-2"/>
          <c:w val="0.85374440330187262"/>
          <c:h val="8.1467513966769503E-2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73720584245411"/>
          <c:y val="2.334413446583955E-2"/>
          <c:w val="0.50609808382055232"/>
          <c:h val="0.8331390540155515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CS 15+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Sheet1!$B$1:$E$1</c:f>
              <c:strCache>
                <c:ptCount val="4"/>
                <c:pt idx="0">
                  <c:v>Průměrný týdenní zásah (reach) - UDÁLOSTI na ČT1 a ČT24 (ATO)</c:v>
                </c:pt>
                <c:pt idx="1">
                  <c:v>Průměrný týdenní zásah (reach) - UDÁLOSTI, KOMENTÁŘE na ČT24 (ATO)</c:v>
                </c:pt>
                <c:pt idx="2">
                  <c:v>Průměrný týdenní zásah (reach) - TELEVIZNÍ NOVINY na NOVĚ (ATO)</c:v>
                </c:pt>
                <c:pt idx="3">
                  <c:v>Průměrný týdenní zásah (reach) - ZPRÁVY FTV PRIMA (ATO)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0.26200000000000001</c:v>
                </c:pt>
                <c:pt idx="1">
                  <c:v>5.7000000000000002E-2</c:v>
                </c:pt>
                <c:pt idx="2">
                  <c:v>0.45500000000000002</c:v>
                </c:pt>
                <c:pt idx="3">
                  <c:v>0.25700000000000001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CS Diváci orientovaní na ekonomicko-politické zpravodajství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Sheet1!$B$1:$E$1</c:f>
              <c:strCache>
                <c:ptCount val="4"/>
                <c:pt idx="0">
                  <c:v>Průměrný týdenní zásah (reach) - UDÁLOSTI na ČT1 a ČT24 (ATO)</c:v>
                </c:pt>
                <c:pt idx="1">
                  <c:v>Průměrný týdenní zásah (reach) - UDÁLOSTI, KOMENTÁŘE na ČT24 (ATO)</c:v>
                </c:pt>
                <c:pt idx="2">
                  <c:v>Průměrný týdenní zásah (reach) - TELEVIZNÍ NOVINY na NOVĚ (ATO)</c:v>
                </c:pt>
                <c:pt idx="3">
                  <c:v>Průměrný týdenní zásah (reach) - ZPRÁVY FTV PRIMA (ATO)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0.39100000000000001</c:v>
                </c:pt>
                <c:pt idx="1">
                  <c:v>9.7000000000000003E-2</c:v>
                </c:pt>
                <c:pt idx="2">
                  <c:v>0.502</c:v>
                </c:pt>
                <c:pt idx="3">
                  <c:v>0.28499999999999998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7346304"/>
        <c:axId val="37054720"/>
      </c:barChart>
      <c:catAx>
        <c:axId val="37346304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7054720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7054720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7346304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792765207643248"/>
          <c:y val="0.93334598916300693"/>
          <c:w val="0.6528233459647532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73720584245411"/>
          <c:y val="2.334413446583955E-2"/>
          <c:w val="0.50609808382055232"/>
          <c:h val="0.824194823799741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Sheet1!$B$1:$G$1</c:f>
              <c:strCache>
                <c:ptCount val="6"/>
                <c:pt idx="0">
                  <c:v>Průměrný týdenní zásah (reach) zpravodajských, publicistických a diskusních pořadů ČT (ATO)</c:v>
                </c:pt>
                <c:pt idx="1">
                  <c:v>Průměrný týdenní zásah (reach) zpravodajských pořadů ČT (ATO)</c:v>
                </c:pt>
                <c:pt idx="2">
                  <c:v>Průměrný týdenní zásah (reach) publicistických pořadů ČT (ATO)</c:v>
                </c:pt>
                <c:pt idx="3">
                  <c:v>Průměrný týdenní zásah (reach) diskusních pořadů ČT (ATO)</c:v>
                </c:pt>
                <c:pt idx="4">
                  <c:v>Průměrný týdenní zásah (reach) zpravodajských pořadů NOVA (ATO)</c:v>
                </c:pt>
                <c:pt idx="5">
                  <c:v>Průměrný týdenní zásah (reach) zpravodajských pořadů PRIMA FAMILY (ATO)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0.62</c:v>
                </c:pt>
                <c:pt idx="1">
                  <c:v>0.55100000000000005</c:v>
                </c:pt>
                <c:pt idx="2">
                  <c:v>0.35499999999999998</c:v>
                </c:pt>
                <c:pt idx="3">
                  <c:v>0.30299999999999999</c:v>
                </c:pt>
                <c:pt idx="4">
                  <c:v>0.62</c:v>
                </c:pt>
                <c:pt idx="5">
                  <c:v>0.28899999999999998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Sheet1!$B$1:$G$1</c:f>
              <c:strCache>
                <c:ptCount val="6"/>
                <c:pt idx="0">
                  <c:v>Průměrný týdenní zásah (reach) zpravodajských, publicistických a diskusních pořadů ČT (ATO)</c:v>
                </c:pt>
                <c:pt idx="1">
                  <c:v>Průměrný týdenní zásah (reach) zpravodajských pořadů ČT (ATO)</c:v>
                </c:pt>
                <c:pt idx="2">
                  <c:v>Průměrný týdenní zásah (reach) publicistických pořadů ČT (ATO)</c:v>
                </c:pt>
                <c:pt idx="3">
                  <c:v>Průměrný týdenní zásah (reach) diskusních pořadů ČT (ATO)</c:v>
                </c:pt>
                <c:pt idx="4">
                  <c:v>Průměrný týdenní zásah (reach) zpravodajských pořadů NOVA (ATO)</c:v>
                </c:pt>
                <c:pt idx="5">
                  <c:v>Průměrný týdenní zásah (reach) zpravodajských pořadů PRIMA FAMILY (ATO)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0.67900000000000005</c:v>
                </c:pt>
                <c:pt idx="1">
                  <c:v>0.627</c:v>
                </c:pt>
                <c:pt idx="2">
                  <c:v>0.36</c:v>
                </c:pt>
                <c:pt idx="3">
                  <c:v>0.32300000000000001</c:v>
                </c:pt>
                <c:pt idx="4">
                  <c:v>0.59599999999999997</c:v>
                </c:pt>
                <c:pt idx="5">
                  <c:v>0.29899999999999999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7246848"/>
        <c:axId val="37248384"/>
      </c:barChart>
      <c:catAx>
        <c:axId val="37246848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7248384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7248384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7246848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93334598916300693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8245336837747401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Sheet1!$B$1:$F$1</c:f>
              <c:strCache>
                <c:ptCount val="5"/>
                <c:pt idx="0">
                  <c:v>Průměrný týdenní počet minut sledování zpravodajství ČT1 + ČT24 (ATO)</c:v>
                </c:pt>
                <c:pt idx="1">
                  <c:v>Průměrný týdenní počet minut sledování zpravodajství ČT1 (ATO)</c:v>
                </c:pt>
                <c:pt idx="2">
                  <c:v>Průměrný týdenní počet minut sledování zpravodajství ČT24 (ATO)</c:v>
                </c:pt>
                <c:pt idx="3">
                  <c:v>Průměrný týdenní počet minut sledování zpravodajství NOVA (ATO)</c:v>
                </c:pt>
                <c:pt idx="4">
                  <c:v>Průměrný týdenní počet minut sledování zpravodajství PRIMA FAMILY (ATO)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118</c:v>
                </c:pt>
                <c:pt idx="1">
                  <c:v>38</c:v>
                </c:pt>
                <c:pt idx="2">
                  <c:v>80</c:v>
                </c:pt>
                <c:pt idx="3">
                  <c:v>65</c:v>
                </c:pt>
                <c:pt idx="4">
                  <c:v>34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Sheet1!$B$1:$F$1</c:f>
              <c:strCache>
                <c:ptCount val="5"/>
                <c:pt idx="0">
                  <c:v>Průměrný týdenní počet minut sledování zpravodajství ČT1 + ČT24 (ATO)</c:v>
                </c:pt>
                <c:pt idx="1">
                  <c:v>Průměrný týdenní počet minut sledování zpravodajství ČT1 (ATO)</c:v>
                </c:pt>
                <c:pt idx="2">
                  <c:v>Průměrný týdenní počet minut sledování zpravodajství ČT24 (ATO)</c:v>
                </c:pt>
                <c:pt idx="3">
                  <c:v>Průměrný týdenní počet minut sledování zpravodajství NOVA (ATO)</c:v>
                </c:pt>
                <c:pt idx="4">
                  <c:v>Průměrný týdenní počet minut sledování zpravodajství PRIMA FAMILY (ATO)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158</c:v>
                </c:pt>
                <c:pt idx="1">
                  <c:v>58</c:v>
                </c:pt>
                <c:pt idx="2">
                  <c:v>100</c:v>
                </c:pt>
                <c:pt idx="3">
                  <c:v>70</c:v>
                </c:pt>
                <c:pt idx="4">
                  <c:v>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8612352"/>
        <c:axId val="38626432"/>
      </c:barChart>
      <c:catAx>
        <c:axId val="38612352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626432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8626432"/>
        <c:scaling>
          <c:orientation val="minMax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cross"/>
        <c:tickLblPos val="nextTo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612352"/>
        <c:crossesAt val="1"/>
        <c:crossBetween val="between"/>
        <c:minorUnit val="5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93334598916300693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14259392320371"/>
          <c:y val="2.334413446583955E-2"/>
          <c:w val="0.5914594507568417"/>
          <c:h val="0.8542174369242762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Sheet1!$B$1:$I$1</c:f>
              <c:strCache>
                <c:ptCount val="8"/>
                <c:pt idx="0">
                  <c:v>Týdenní zásah ČT v populaci (R, ATO)</c:v>
                </c:pt>
                <c:pt idx="1">
                  <c:v>Spokojenost s pořady ČT (Q, DKV)</c:v>
                </c:pt>
                <c:pt idx="2">
                  <c:v>Některý z kanálů ČT jako hlavní kanál diváka (Q, TRA)</c:v>
                </c:pt>
                <c:pt idx="3">
                  <c:v>Inovativnost ČT (Q, TRA)</c:v>
                </c:pt>
                <c:pt idx="4">
                  <c:v>Důvěryhodnost ČT (Q, TRA)</c:v>
                </c:pt>
                <c:pt idx="5">
                  <c:v>Podíl vlastní tvorby na celku vysílání ČT (Q, AOP)</c:v>
                </c:pt>
                <c:pt idx="6">
                  <c:v>Podíl premiér na celku vysílání ČT (Q, AOP)</c:v>
                </c:pt>
                <c:pt idx="7">
                  <c:v>Index míry dopadu vysílání ČT na veřejnost (I, TRA)*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0.76500000000000001</c:v>
                </c:pt>
                <c:pt idx="1">
                  <c:v>0.9</c:v>
                </c:pt>
                <c:pt idx="2">
                  <c:v>0.43</c:v>
                </c:pt>
                <c:pt idx="3">
                  <c:v>0.26900000000000002</c:v>
                </c:pt>
                <c:pt idx="4">
                  <c:v>0.69099999999999995</c:v>
                </c:pt>
                <c:pt idx="5">
                  <c:v>0.76100000000000001</c:v>
                </c:pt>
                <c:pt idx="6">
                  <c:v>0.44400000000000001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Sheet1!$B$1:$I$1</c:f>
              <c:strCache>
                <c:ptCount val="8"/>
                <c:pt idx="0">
                  <c:v>Týdenní zásah ČT v populaci (R, ATO)</c:v>
                </c:pt>
                <c:pt idx="1">
                  <c:v>Spokojenost s pořady ČT (Q, DKV)</c:v>
                </c:pt>
                <c:pt idx="2">
                  <c:v>Některý z kanálů ČT jako hlavní kanál diváka (Q, TRA)</c:v>
                </c:pt>
                <c:pt idx="3">
                  <c:v>Inovativnost ČT (Q, TRA)</c:v>
                </c:pt>
                <c:pt idx="4">
                  <c:v>Důvěryhodnost ČT (Q, TRA)</c:v>
                </c:pt>
                <c:pt idx="5">
                  <c:v>Podíl vlastní tvorby na celku vysílání ČT (Q, AOP)</c:v>
                </c:pt>
                <c:pt idx="6">
                  <c:v>Podíl premiér na celku vysílání ČT (Q, AOP)</c:v>
                </c:pt>
                <c:pt idx="7">
                  <c:v>Index míry dopadu vysílání ČT na veřejnost (I, TRA)*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0.78</c:v>
                </c:pt>
                <c:pt idx="1">
                  <c:v>0.91</c:v>
                </c:pt>
                <c:pt idx="2">
                  <c:v>0.43</c:v>
                </c:pt>
                <c:pt idx="3">
                  <c:v>0.44400000000000001</c:v>
                </c:pt>
                <c:pt idx="4">
                  <c:v>0.73199999999999998</c:v>
                </c:pt>
                <c:pt idx="5">
                  <c:v>0.70599999999999996</c:v>
                </c:pt>
                <c:pt idx="6">
                  <c:v>0.47199999999999998</c:v>
                </c:pt>
                <c:pt idx="7">
                  <c:v>0.53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8718464"/>
        <c:axId val="38369536"/>
      </c:barChart>
      <c:catAx>
        <c:axId val="38718464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369536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836953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718464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93334598916300693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1513027456195"/>
          <c:y val="2.334413446583955E-2"/>
          <c:w val="0.69445074193442591"/>
          <c:h val="0.8542174369242762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Sheet1!$B$1:$L$1</c:f>
              <c:strCache>
                <c:ptCount val="11"/>
                <c:pt idx="0">
                  <c:v>Populace 15+</c:v>
                </c:pt>
                <c:pt idx="1">
                  <c:v> </c:v>
                </c:pt>
                <c:pt idx="2">
                  <c:v>Muži</c:v>
                </c:pt>
                <c:pt idx="3">
                  <c:v>Ženy</c:v>
                </c:pt>
                <c:pt idx="5">
                  <c:v>15-24 let</c:v>
                </c:pt>
                <c:pt idx="6">
                  <c:v>25-34 let</c:v>
                </c:pt>
                <c:pt idx="7">
                  <c:v>35-44 let</c:v>
                </c:pt>
                <c:pt idx="8">
                  <c:v>45-54 let</c:v>
                </c:pt>
                <c:pt idx="9">
                  <c:v>55-64 let</c:v>
                </c:pt>
                <c:pt idx="10">
                  <c:v>65 nebo více let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 formatCode="0%">
                  <c:v>0.76500000000000001</c:v>
                </c:pt>
                <c:pt idx="2" formatCode="0%">
                  <c:v>0.75546923076923067</c:v>
                </c:pt>
                <c:pt idx="3" formatCode="0%">
                  <c:v>0.77358846153846161</c:v>
                </c:pt>
                <c:pt idx="5" formatCode="0%">
                  <c:v>0.45938653846153854</c:v>
                </c:pt>
                <c:pt idx="6" formatCode="0%">
                  <c:v>0.65811730769230758</c:v>
                </c:pt>
                <c:pt idx="7" formatCode="0%">
                  <c:v>0.78641538461538474</c:v>
                </c:pt>
                <c:pt idx="8" formatCode="0%">
                  <c:v>0.8404826923076919</c:v>
                </c:pt>
                <c:pt idx="9" formatCode="0%">
                  <c:v>0.89217115384615386</c:v>
                </c:pt>
                <c:pt idx="10" formatCode="0%">
                  <c:v>0.90566923076923089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Sheet1!$B$1:$L$1</c:f>
              <c:strCache>
                <c:ptCount val="11"/>
                <c:pt idx="0">
                  <c:v>Populace 15+</c:v>
                </c:pt>
                <c:pt idx="1">
                  <c:v> </c:v>
                </c:pt>
                <c:pt idx="2">
                  <c:v>Muži</c:v>
                </c:pt>
                <c:pt idx="3">
                  <c:v>Ženy</c:v>
                </c:pt>
                <c:pt idx="5">
                  <c:v>15-24 let</c:v>
                </c:pt>
                <c:pt idx="6">
                  <c:v>25-34 let</c:v>
                </c:pt>
                <c:pt idx="7">
                  <c:v>35-44 let</c:v>
                </c:pt>
                <c:pt idx="8">
                  <c:v>45-54 let</c:v>
                </c:pt>
                <c:pt idx="9">
                  <c:v>55-64 let</c:v>
                </c:pt>
                <c:pt idx="10">
                  <c:v>65 nebo více let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 formatCode="0%">
                  <c:v>0.77975000000000005</c:v>
                </c:pt>
                <c:pt idx="2" formatCode="0%">
                  <c:v>0.76898076923076941</c:v>
                </c:pt>
                <c:pt idx="3" formatCode="0%">
                  <c:v>0.7898942307692306</c:v>
                </c:pt>
                <c:pt idx="5" formatCode="0%">
                  <c:v>0.45290769230769234</c:v>
                </c:pt>
                <c:pt idx="6" formatCode="0%">
                  <c:v>0.65782115384615392</c:v>
                </c:pt>
                <c:pt idx="7" formatCode="0%">
                  <c:v>0.81234230769230764</c:v>
                </c:pt>
                <c:pt idx="8" formatCode="0%">
                  <c:v>0.85640961538461535</c:v>
                </c:pt>
                <c:pt idx="9" formatCode="0%">
                  <c:v>0.90300384615384632</c:v>
                </c:pt>
                <c:pt idx="10" formatCode="0%">
                  <c:v>0.91676730769230796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5"/>
        <c:axId val="38753024"/>
        <c:axId val="38754560"/>
      </c:barChart>
      <c:catAx>
        <c:axId val="38753024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754560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8754560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753024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93334598916300693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1513027456195"/>
          <c:y val="2.334413446583955E-2"/>
          <c:w val="0.69445074193442591"/>
          <c:h val="0.8542174369242762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Sheet1!$B$1:$M$1</c:f>
              <c:strCache>
                <c:ptCount val="12"/>
                <c:pt idx="0">
                  <c:v>Populace 15+</c:v>
                </c:pt>
                <c:pt idx="2">
                  <c:v>Základní</c:v>
                </c:pt>
                <c:pt idx="3">
                  <c:v>Středoškolské bez maturity</c:v>
                </c:pt>
                <c:pt idx="4">
                  <c:v>Středoškolské s maturitou</c:v>
                </c:pt>
                <c:pt idx="5">
                  <c:v>Vysokoškolské</c:v>
                </c:pt>
                <c:pt idx="7">
                  <c:v>Socio-ekonomická skupina A</c:v>
                </c:pt>
                <c:pt idx="8">
                  <c:v>Socio-ekonomická skupina B</c:v>
                </c:pt>
                <c:pt idx="9">
                  <c:v>Socio-ekonomická skupina C</c:v>
                </c:pt>
                <c:pt idx="10">
                  <c:v>Socio-ekonomická skupina D</c:v>
                </c:pt>
                <c:pt idx="11">
                  <c:v>Socio-ekonomická skupina E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 formatCode="0%">
                  <c:v>0.77</c:v>
                </c:pt>
                <c:pt idx="2" formatCode="0%">
                  <c:v>0.64522500000000005</c:v>
                </c:pt>
                <c:pt idx="3" formatCode="0%">
                  <c:v>0.80157692307692296</c:v>
                </c:pt>
                <c:pt idx="4" formatCode="0%">
                  <c:v>0.77345961538461527</c:v>
                </c:pt>
                <c:pt idx="5" formatCode="0%">
                  <c:v>0.78938076923076916</c:v>
                </c:pt>
                <c:pt idx="7" formatCode="0%">
                  <c:v>0.77592115384615379</c:v>
                </c:pt>
                <c:pt idx="8" formatCode="0%">
                  <c:v>0.82008846153846149</c:v>
                </c:pt>
                <c:pt idx="9" formatCode="0%">
                  <c:v>0.78389230769230767</c:v>
                </c:pt>
                <c:pt idx="10" formatCode="0%">
                  <c:v>0.73579423076923078</c:v>
                </c:pt>
                <c:pt idx="11" formatCode="0%">
                  <c:v>0.73101153846153832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Sheet1!$B$1:$M$1</c:f>
              <c:strCache>
                <c:ptCount val="12"/>
                <c:pt idx="0">
                  <c:v>Populace 15+</c:v>
                </c:pt>
                <c:pt idx="2">
                  <c:v>Základní</c:v>
                </c:pt>
                <c:pt idx="3">
                  <c:v>Středoškolské bez maturity</c:v>
                </c:pt>
                <c:pt idx="4">
                  <c:v>Středoškolské s maturitou</c:v>
                </c:pt>
                <c:pt idx="5">
                  <c:v>Vysokoškolské</c:v>
                </c:pt>
                <c:pt idx="7">
                  <c:v>Socio-ekonomická skupina A</c:v>
                </c:pt>
                <c:pt idx="8">
                  <c:v>Socio-ekonomická skupina B</c:v>
                </c:pt>
                <c:pt idx="9">
                  <c:v>Socio-ekonomická skupina C</c:v>
                </c:pt>
                <c:pt idx="10">
                  <c:v>Socio-ekonomická skupina D</c:v>
                </c:pt>
                <c:pt idx="11">
                  <c:v>Socio-ekonomická skupina E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 formatCode="0%">
                  <c:v>0.78</c:v>
                </c:pt>
                <c:pt idx="2" formatCode="0%">
                  <c:v>0.65963076923076924</c:v>
                </c:pt>
                <c:pt idx="3" formatCode="0%">
                  <c:v>0.81695576923076918</c:v>
                </c:pt>
                <c:pt idx="4" formatCode="0%">
                  <c:v>0.78516153846153813</c:v>
                </c:pt>
                <c:pt idx="5" formatCode="0%">
                  <c:v>0.80331153846153869</c:v>
                </c:pt>
                <c:pt idx="7" formatCode="0%">
                  <c:v>0.78758076923076914</c:v>
                </c:pt>
                <c:pt idx="8" formatCode="0%">
                  <c:v>0.84937307692307717</c:v>
                </c:pt>
                <c:pt idx="9" formatCode="0%">
                  <c:v>0.78655384615384605</c:v>
                </c:pt>
                <c:pt idx="10" formatCode="0%">
                  <c:v>0.75769230769230778</c:v>
                </c:pt>
                <c:pt idx="11" formatCode="0%">
                  <c:v>0.75155576923076906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5"/>
        <c:axId val="38492800"/>
        <c:axId val="38498688"/>
      </c:barChart>
      <c:catAx>
        <c:axId val="38492800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498688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8498688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492800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93334598916300693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0116322385745"/>
          <c:y val="8.7450382708627303E-2"/>
          <c:w val="0.60973109219040245"/>
          <c:h val="0.81570784348947334"/>
        </c:manualLayout>
      </c:layout>
      <c:radarChart>
        <c:radarStyle val="marker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ln w="25060">
              <a:solidFill>
                <a:srgbClr val="C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ČT1</c:v>
                </c:pt>
                <c:pt idx="1">
                  <c:v>ČT2</c:v>
                </c:pt>
                <c:pt idx="2">
                  <c:v>ČT24</c:v>
                </c:pt>
                <c:pt idx="3">
                  <c:v>ČT SPORT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0.68700000000000006</c:v>
                </c:pt>
                <c:pt idx="1">
                  <c:v>0.35199999999999998</c:v>
                </c:pt>
                <c:pt idx="2">
                  <c:v>0.28799999999999998</c:v>
                </c:pt>
                <c:pt idx="3">
                  <c:v>0.23599999999999999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ln w="25060">
              <a:solidFill>
                <a:srgbClr val="0070C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ČT1</c:v>
                </c:pt>
                <c:pt idx="1">
                  <c:v>ČT2</c:v>
                </c:pt>
                <c:pt idx="2">
                  <c:v>ČT24</c:v>
                </c:pt>
                <c:pt idx="3">
                  <c:v>ČT SPORT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0.69399999999999995</c:v>
                </c:pt>
                <c:pt idx="1">
                  <c:v>0.39900000000000002</c:v>
                </c:pt>
                <c:pt idx="2">
                  <c:v>0.318</c:v>
                </c:pt>
                <c:pt idx="3">
                  <c:v>0.26800000000000002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37632"/>
        <c:axId val="38843904"/>
      </c:radarChart>
      <c:catAx>
        <c:axId val="38837632"/>
        <c:scaling>
          <c:orientation val="minMax"/>
        </c:scaling>
        <c:delete val="0"/>
        <c:axPos val="b"/>
        <c:majorGridlines>
          <c:spPr>
            <a:ln w="12530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843904"/>
        <c:crosses val="autoZero"/>
        <c:auto val="1"/>
        <c:lblAlgn val="ctr"/>
        <c:lblOffset val="100"/>
        <c:noMultiLvlLbl val="1"/>
      </c:catAx>
      <c:valAx>
        <c:axId val="38843904"/>
        <c:scaling>
          <c:orientation val="minMax"/>
          <c:max val="1"/>
        </c:scaling>
        <c:delete val="0"/>
        <c:axPos val="l"/>
        <c:majorGridlines>
          <c:spPr>
            <a:ln w="12530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253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837632"/>
        <c:crosses val="autoZero"/>
        <c:crossBetween val="between"/>
      </c:valAx>
      <c:spPr>
        <a:noFill/>
        <a:ln w="25060">
          <a:noFill/>
        </a:ln>
      </c:spPr>
    </c:plotArea>
    <c:legend>
      <c:legendPos val="r"/>
      <c:layout>
        <c:manualLayout>
          <c:xMode val="edge"/>
          <c:yMode val="edge"/>
          <c:x val="0.68893425578167422"/>
          <c:y val="0.86039892664939766"/>
          <c:w val="0.28185757332979527"/>
          <c:h val="0.10136547328074659"/>
        </c:manualLayout>
      </c:layout>
      <c:overlay val="0"/>
      <c:spPr>
        <a:noFill/>
        <a:ln w="25060">
          <a:noFill/>
        </a:ln>
      </c:spPr>
      <c:txPr>
        <a:bodyPr/>
        <a:lstStyle/>
        <a:p>
          <a:pPr>
            <a:defRPr sz="140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97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0116322385745"/>
          <c:y val="8.7450382708627303E-2"/>
          <c:w val="0.60973109219040245"/>
          <c:h val="0.81570784348947334"/>
        </c:manualLayout>
      </c:layout>
      <c:radarChart>
        <c:radarStyle val="marker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ln w="25060">
              <a:solidFill>
                <a:srgbClr val="C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Sheet1!$B$1:$J$1</c:f>
              <c:strCache>
                <c:ptCount val="9"/>
                <c:pt idx="0">
                  <c:v>Zpravodajské</c:v>
                </c:pt>
                <c:pt idx="1">
                  <c:v>Publicistické</c:v>
                </c:pt>
                <c:pt idx="2">
                  <c:v>Dramatické</c:v>
                </c:pt>
                <c:pt idx="3">
                  <c:v>Zábavné</c:v>
                </c:pt>
                <c:pt idx="4">
                  <c:v>Hudební</c:v>
                </c:pt>
                <c:pt idx="5">
                  <c:v>Dokumentární</c:v>
                </c:pt>
                <c:pt idx="6">
                  <c:v>Vzdělávací</c:v>
                </c:pt>
                <c:pt idx="7">
                  <c:v>Náboženské</c:v>
                </c:pt>
                <c:pt idx="8">
                  <c:v>Sportovní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0.41099999999999998</c:v>
                </c:pt>
                <c:pt idx="1">
                  <c:v>0.26600000000000001</c:v>
                </c:pt>
                <c:pt idx="2">
                  <c:v>0.57699999999999996</c:v>
                </c:pt>
                <c:pt idx="3">
                  <c:v>0.45600000000000002</c:v>
                </c:pt>
                <c:pt idx="4">
                  <c:v>7.0000000000000007E-2</c:v>
                </c:pt>
                <c:pt idx="5">
                  <c:v>0.35099999999999998</c:v>
                </c:pt>
                <c:pt idx="6">
                  <c:v>0.109</c:v>
                </c:pt>
                <c:pt idx="7">
                  <c:v>1.7000000000000001E-2</c:v>
                </c:pt>
                <c:pt idx="8">
                  <c:v>0.24299999999999999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ln w="25060">
              <a:solidFill>
                <a:srgbClr val="0070C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</c:marker>
          <c:cat>
            <c:strRef>
              <c:f>Sheet1!$B$1:$J$1</c:f>
              <c:strCache>
                <c:ptCount val="9"/>
                <c:pt idx="0">
                  <c:v>Zpravodajské</c:v>
                </c:pt>
                <c:pt idx="1">
                  <c:v>Publicistické</c:v>
                </c:pt>
                <c:pt idx="2">
                  <c:v>Dramatické</c:v>
                </c:pt>
                <c:pt idx="3">
                  <c:v>Zábavné</c:v>
                </c:pt>
                <c:pt idx="4">
                  <c:v>Hudební</c:v>
                </c:pt>
                <c:pt idx="5">
                  <c:v>Dokumentární</c:v>
                </c:pt>
                <c:pt idx="6">
                  <c:v>Vzdělávací</c:v>
                </c:pt>
                <c:pt idx="7">
                  <c:v>Náboženské</c:v>
                </c:pt>
                <c:pt idx="8">
                  <c:v>Sportovní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0.46200000000000002</c:v>
                </c:pt>
                <c:pt idx="1">
                  <c:v>0.26300000000000001</c:v>
                </c:pt>
                <c:pt idx="2">
                  <c:v>0.57499999999999996</c:v>
                </c:pt>
                <c:pt idx="3">
                  <c:v>0.48299999999999998</c:v>
                </c:pt>
                <c:pt idx="4">
                  <c:v>4.4999999999999998E-2</c:v>
                </c:pt>
                <c:pt idx="5">
                  <c:v>0.36799999999999999</c:v>
                </c:pt>
                <c:pt idx="6">
                  <c:v>9.4E-2</c:v>
                </c:pt>
                <c:pt idx="7">
                  <c:v>1.6E-2</c:v>
                </c:pt>
                <c:pt idx="8">
                  <c:v>0.26600000000000001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39136"/>
        <c:axId val="39341056"/>
      </c:radarChart>
      <c:catAx>
        <c:axId val="39339136"/>
        <c:scaling>
          <c:orientation val="minMax"/>
        </c:scaling>
        <c:delete val="0"/>
        <c:axPos val="b"/>
        <c:majorGridlines>
          <c:spPr>
            <a:ln w="12530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9341056"/>
        <c:crosses val="autoZero"/>
        <c:auto val="1"/>
        <c:lblAlgn val="ctr"/>
        <c:lblOffset val="100"/>
        <c:noMultiLvlLbl val="1"/>
      </c:catAx>
      <c:valAx>
        <c:axId val="39341056"/>
        <c:scaling>
          <c:orientation val="minMax"/>
        </c:scaling>
        <c:delete val="0"/>
        <c:axPos val="l"/>
        <c:majorGridlines>
          <c:spPr>
            <a:ln w="12530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253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9339136"/>
        <c:crosses val="autoZero"/>
        <c:crossBetween val="between"/>
      </c:valAx>
      <c:spPr>
        <a:noFill/>
        <a:ln w="25060">
          <a:noFill/>
        </a:ln>
      </c:spPr>
    </c:plotArea>
    <c:legend>
      <c:legendPos val="r"/>
      <c:layout>
        <c:manualLayout>
          <c:xMode val="edge"/>
          <c:yMode val="edge"/>
          <c:x val="0.68893425578167422"/>
          <c:y val="0.86039892664939766"/>
          <c:w val="0.28185757332979527"/>
          <c:h val="0.10136547328074659"/>
        </c:manualLayout>
      </c:layout>
      <c:overlay val="0"/>
      <c:spPr>
        <a:noFill/>
        <a:ln w="25060">
          <a:noFill/>
        </a:ln>
      </c:spPr>
      <c:txPr>
        <a:bodyPr/>
        <a:lstStyle/>
        <a:p>
          <a:pPr>
            <a:defRPr sz="140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97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5614435994003701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Vnímaná rozmanitost názorů prezentovaných ve vysílání ČT (TRA)*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Vnímaná rozmanitost názorů prezentovaných ve vysílání ČT (TRA)*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29835776"/>
        <c:axId val="129837312"/>
      </c:barChart>
      <c:catAx>
        <c:axId val="129835776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29837312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129837312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29835776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79125151373234826"/>
          <c:w val="0.15907097943692292"/>
          <c:h val="0.1953530859872358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cs-CZ" sz="2000" dirty="0" smtClean="0"/>
              <a:t>Průměrný podíl na divácích 15+</a:t>
            </a:r>
            <a:r>
              <a:rPr lang="cs-CZ" sz="2000" baseline="0" dirty="0" smtClean="0"/>
              <a:t> v rámci celodenního vysílání</a:t>
            </a:r>
          </a:p>
          <a:p>
            <a:pPr>
              <a:defRPr sz="2000"/>
            </a:pPr>
            <a:r>
              <a:rPr lang="cs-CZ" sz="2000" baseline="0" dirty="0" smtClean="0"/>
              <a:t>Srovnání let 2008 - 2012 </a:t>
            </a:r>
            <a:endParaRPr lang="cs-CZ" sz="2000" dirty="0" smtClean="0"/>
          </a:p>
          <a:p>
            <a:pPr>
              <a:defRPr sz="2000"/>
            </a:pPr>
            <a:endParaRPr lang="cs-CZ" sz="500" dirty="0" smtClean="0"/>
          </a:p>
          <a:p>
            <a:pPr>
              <a:defRPr sz="2000"/>
            </a:pPr>
            <a:r>
              <a:rPr lang="cs-CZ" sz="1500" dirty="0" smtClean="0"/>
              <a:t>Zdroj: ATO Mediaresearch</a:t>
            </a:r>
            <a:endParaRPr lang="en-GB" sz="1500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ČT1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0.00%</c:formatCode>
                <c:ptCount val="5"/>
                <c:pt idx="0">
                  <c:v>0.21179999999999999</c:v>
                </c:pt>
                <c:pt idx="1">
                  <c:v>0.19139999999999999</c:v>
                </c:pt>
                <c:pt idx="2">
                  <c:v>0.17280000000000001</c:v>
                </c:pt>
                <c:pt idx="3">
                  <c:v>0.1588</c:v>
                </c:pt>
                <c:pt idx="4">
                  <c:v>0.1636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ČT2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List1!$C$2:$C$6</c:f>
              <c:numCache>
                <c:formatCode>0.00%</c:formatCode>
                <c:ptCount val="5"/>
                <c:pt idx="0">
                  <c:v>7.5800000000000006E-2</c:v>
                </c:pt>
                <c:pt idx="1">
                  <c:v>6.0600000000000001E-2</c:v>
                </c:pt>
                <c:pt idx="2">
                  <c:v>5.6899999999999999E-2</c:v>
                </c:pt>
                <c:pt idx="3">
                  <c:v>3.6600000000000001E-2</c:v>
                </c:pt>
                <c:pt idx="4">
                  <c:v>4.1700000000000001E-2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ČT24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List1!$D$2:$D$6</c:f>
              <c:numCache>
                <c:formatCode>0.00%</c:formatCode>
                <c:ptCount val="5"/>
                <c:pt idx="0">
                  <c:v>1.37E-2</c:v>
                </c:pt>
                <c:pt idx="1">
                  <c:v>0.02</c:v>
                </c:pt>
                <c:pt idx="2">
                  <c:v>3.4000000000000002E-2</c:v>
                </c:pt>
                <c:pt idx="3">
                  <c:v>4.53E-2</c:v>
                </c:pt>
                <c:pt idx="4">
                  <c:v>5.2200000000000003E-2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ČT Sport</c:v>
                </c:pt>
              </c:strCache>
            </c:strRef>
          </c:tx>
          <c:spPr>
            <a:solidFill>
              <a:srgbClr val="008000">
                <a:alpha val="76000"/>
              </a:srgb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List1!$E$2:$E$6</c:f>
              <c:numCache>
                <c:formatCode>0.00%</c:formatCode>
                <c:ptCount val="5"/>
                <c:pt idx="0">
                  <c:v>8.9999999999999993E-3</c:v>
                </c:pt>
                <c:pt idx="1">
                  <c:v>1.37E-2</c:v>
                </c:pt>
                <c:pt idx="2">
                  <c:v>2.4799999999999999E-2</c:v>
                </c:pt>
                <c:pt idx="3">
                  <c:v>3.5700000000000003E-2</c:v>
                </c:pt>
                <c:pt idx="4">
                  <c:v>4.41E-2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9442304"/>
        <c:axId val="39443840"/>
      </c:barChart>
      <c:catAx>
        <c:axId val="3944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39443840"/>
        <c:crosses val="autoZero"/>
        <c:auto val="1"/>
        <c:lblAlgn val="ctr"/>
        <c:lblOffset val="100"/>
        <c:noMultiLvlLbl val="0"/>
      </c:catAx>
      <c:valAx>
        <c:axId val="3944384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cs-CZ" sz="1400" b="0" dirty="0" smtClean="0"/>
                  <a:t>Podíl na divácích</a:t>
                </a:r>
                <a:endParaRPr lang="en-GB" sz="1400" b="0" dirty="0"/>
              </a:p>
            </c:rich>
          </c:tx>
          <c:layout>
            <c:manualLayout>
              <c:xMode val="edge"/>
              <c:yMode val="edge"/>
              <c:x val="4.1903261377594467E-2"/>
              <c:y val="0.35424895318144728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cs-CZ"/>
          </a:p>
        </c:txPr>
        <c:crossAx val="39442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cs-CZ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0116322385745"/>
          <c:y val="8.7450382708627303E-2"/>
          <c:w val="0.60973109219040245"/>
          <c:h val="0.81570784348947334"/>
        </c:manualLayout>
      </c:layout>
      <c:radarChart>
        <c:radarStyle val="marker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ln w="25060">
              <a:solidFill>
                <a:srgbClr val="C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Sheet1!$B$1:$I$1</c:f>
              <c:strCache>
                <c:ptCount val="8"/>
                <c:pt idx="0">
                  <c:v>Zpravodajské</c:v>
                </c:pt>
                <c:pt idx="1">
                  <c:v>Publicistické</c:v>
                </c:pt>
                <c:pt idx="2">
                  <c:v>Dramatické</c:v>
                </c:pt>
                <c:pt idx="3">
                  <c:v>Zábavné</c:v>
                </c:pt>
                <c:pt idx="4">
                  <c:v>Hudební</c:v>
                </c:pt>
                <c:pt idx="5">
                  <c:v>Dokumentární</c:v>
                </c:pt>
                <c:pt idx="6">
                  <c:v>Vzdělávací</c:v>
                </c:pt>
                <c:pt idx="7">
                  <c:v>Náboženské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0.91</c:v>
                </c:pt>
                <c:pt idx="1">
                  <c:v>0.89</c:v>
                </c:pt>
                <c:pt idx="2">
                  <c:v>0.88</c:v>
                </c:pt>
                <c:pt idx="3">
                  <c:v>0.9</c:v>
                </c:pt>
                <c:pt idx="4">
                  <c:v>0.89</c:v>
                </c:pt>
                <c:pt idx="5">
                  <c:v>0.9</c:v>
                </c:pt>
                <c:pt idx="6">
                  <c:v>0.9</c:v>
                </c:pt>
                <c:pt idx="7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ln w="25060">
              <a:solidFill>
                <a:srgbClr val="0070C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Zpravodajské</c:v>
                </c:pt>
                <c:pt idx="1">
                  <c:v>Publicistické</c:v>
                </c:pt>
                <c:pt idx="2">
                  <c:v>Dramatické</c:v>
                </c:pt>
                <c:pt idx="3">
                  <c:v>Zábavné</c:v>
                </c:pt>
                <c:pt idx="4">
                  <c:v>Hudební</c:v>
                </c:pt>
                <c:pt idx="5">
                  <c:v>Dokumentární</c:v>
                </c:pt>
                <c:pt idx="6">
                  <c:v>Vzdělávací</c:v>
                </c:pt>
                <c:pt idx="7">
                  <c:v>Náboženské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0.91</c:v>
                </c:pt>
                <c:pt idx="1">
                  <c:v>0.91</c:v>
                </c:pt>
                <c:pt idx="2">
                  <c:v>0.9</c:v>
                </c:pt>
                <c:pt idx="3">
                  <c:v>0.91</c:v>
                </c:pt>
                <c:pt idx="4">
                  <c:v>0.92</c:v>
                </c:pt>
                <c:pt idx="5">
                  <c:v>0.92</c:v>
                </c:pt>
                <c:pt idx="6">
                  <c:v>0.92</c:v>
                </c:pt>
                <c:pt idx="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95200"/>
        <c:axId val="38197120"/>
      </c:radarChart>
      <c:catAx>
        <c:axId val="38195200"/>
        <c:scaling>
          <c:orientation val="minMax"/>
        </c:scaling>
        <c:delete val="0"/>
        <c:axPos val="b"/>
        <c:majorGridlines>
          <c:spPr>
            <a:ln w="12530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197120"/>
        <c:crosses val="autoZero"/>
        <c:auto val="1"/>
        <c:lblAlgn val="ctr"/>
        <c:lblOffset val="100"/>
        <c:noMultiLvlLbl val="1"/>
      </c:catAx>
      <c:valAx>
        <c:axId val="38197120"/>
        <c:scaling>
          <c:orientation val="minMax"/>
          <c:max val="1"/>
        </c:scaling>
        <c:delete val="0"/>
        <c:axPos val="l"/>
        <c:majorGridlines>
          <c:spPr>
            <a:ln w="12530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253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195200"/>
        <c:crosses val="autoZero"/>
        <c:crossBetween val="between"/>
        <c:majorUnit val="5.000000000000001E-2"/>
      </c:valAx>
      <c:spPr>
        <a:noFill/>
        <a:ln w="25060">
          <a:noFill/>
        </a:ln>
      </c:spPr>
    </c:plotArea>
    <c:legend>
      <c:legendPos val="r"/>
      <c:layout>
        <c:manualLayout>
          <c:xMode val="edge"/>
          <c:yMode val="edge"/>
          <c:x val="0.68893425578167422"/>
          <c:y val="0.86039892664939766"/>
          <c:w val="0.28185757332979527"/>
          <c:h val="0.10136547328074659"/>
        </c:manualLayout>
      </c:layout>
      <c:overlay val="0"/>
      <c:spPr>
        <a:noFill/>
        <a:ln w="25060">
          <a:noFill/>
        </a:ln>
      </c:spPr>
      <c:txPr>
        <a:bodyPr/>
        <a:lstStyle/>
        <a:p>
          <a:pPr>
            <a:defRPr sz="140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97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0116322385745"/>
          <c:y val="8.7450382708627303E-2"/>
          <c:w val="0.60973109219040245"/>
          <c:h val="0.81570784348947334"/>
        </c:manualLayout>
      </c:layout>
      <c:radarChart>
        <c:radarStyle val="marker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ln w="25060">
              <a:solidFill>
                <a:srgbClr val="C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Zpravodajské</c:v>
                </c:pt>
                <c:pt idx="1">
                  <c:v>Publicistické</c:v>
                </c:pt>
                <c:pt idx="2">
                  <c:v>Filmy české</c:v>
                </c:pt>
                <c:pt idx="3">
                  <c:v>Filmy zahraniční</c:v>
                </c:pt>
                <c:pt idx="4">
                  <c:v>Seriály české</c:v>
                </c:pt>
                <c:pt idx="5">
                  <c:v>Seriály zahraniční</c:v>
                </c:pt>
                <c:pt idx="6">
                  <c:v>Pořady pro děti</c:v>
                </c:pt>
                <c:pt idx="7">
                  <c:v>Zábavné</c:v>
                </c:pt>
                <c:pt idx="8">
                  <c:v>Kulturní</c:v>
                </c:pt>
                <c:pt idx="9">
                  <c:v>Dokumentární</c:v>
                </c:pt>
                <c:pt idx="10">
                  <c:v>Vzdělávací</c:v>
                </c:pt>
                <c:pt idx="11">
                  <c:v>Sportovní pořady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0.67</c:v>
                </c:pt>
                <c:pt idx="1">
                  <c:v>0.76</c:v>
                </c:pt>
                <c:pt idx="6">
                  <c:v>0.53</c:v>
                </c:pt>
                <c:pt idx="7">
                  <c:v>0.25</c:v>
                </c:pt>
                <c:pt idx="9">
                  <c:v>0.84</c:v>
                </c:pt>
                <c:pt idx="11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ln w="25060">
              <a:solidFill>
                <a:srgbClr val="0070C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</c:marker>
          <c:cat>
            <c:strRef>
              <c:f>Sheet1!$B$1:$M$1</c:f>
              <c:strCache>
                <c:ptCount val="12"/>
                <c:pt idx="0">
                  <c:v>Zpravodajské</c:v>
                </c:pt>
                <c:pt idx="1">
                  <c:v>Publicistické</c:v>
                </c:pt>
                <c:pt idx="2">
                  <c:v>Filmy české</c:v>
                </c:pt>
                <c:pt idx="3">
                  <c:v>Filmy zahraniční</c:v>
                </c:pt>
                <c:pt idx="4">
                  <c:v>Seriály české</c:v>
                </c:pt>
                <c:pt idx="5">
                  <c:v>Seriály zahraniční</c:v>
                </c:pt>
                <c:pt idx="6">
                  <c:v>Pořady pro děti</c:v>
                </c:pt>
                <c:pt idx="7">
                  <c:v>Zábavné</c:v>
                </c:pt>
                <c:pt idx="8">
                  <c:v>Kulturní</c:v>
                </c:pt>
                <c:pt idx="9">
                  <c:v>Dokumentární</c:v>
                </c:pt>
                <c:pt idx="10">
                  <c:v>Vzdělávací</c:v>
                </c:pt>
                <c:pt idx="11">
                  <c:v>Sportovní pořady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2"/>
                <c:pt idx="0">
                  <c:v>0.63</c:v>
                </c:pt>
                <c:pt idx="1">
                  <c:v>0.68</c:v>
                </c:pt>
                <c:pt idx="2">
                  <c:v>0.59</c:v>
                </c:pt>
                <c:pt idx="3">
                  <c:v>0.06</c:v>
                </c:pt>
                <c:pt idx="4">
                  <c:v>0.41</c:v>
                </c:pt>
                <c:pt idx="5">
                  <c:v>0.04</c:v>
                </c:pt>
                <c:pt idx="6">
                  <c:v>0.38</c:v>
                </c:pt>
                <c:pt idx="7">
                  <c:v>0.27</c:v>
                </c:pt>
                <c:pt idx="8">
                  <c:v>0.6</c:v>
                </c:pt>
                <c:pt idx="9">
                  <c:v>0.75</c:v>
                </c:pt>
                <c:pt idx="10">
                  <c:v>0.69</c:v>
                </c:pt>
                <c:pt idx="1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69696"/>
        <c:axId val="38271616"/>
      </c:radarChart>
      <c:catAx>
        <c:axId val="38269696"/>
        <c:scaling>
          <c:orientation val="minMax"/>
        </c:scaling>
        <c:delete val="0"/>
        <c:axPos val="b"/>
        <c:majorGridlines>
          <c:spPr>
            <a:ln w="12530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271616"/>
        <c:crosses val="autoZero"/>
        <c:auto val="1"/>
        <c:lblAlgn val="ctr"/>
        <c:lblOffset val="100"/>
        <c:noMultiLvlLbl val="1"/>
      </c:catAx>
      <c:valAx>
        <c:axId val="38271616"/>
        <c:scaling>
          <c:orientation val="minMax"/>
        </c:scaling>
        <c:delete val="0"/>
        <c:axPos val="l"/>
        <c:majorGridlines>
          <c:spPr>
            <a:ln w="12530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253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8269696"/>
        <c:crosses val="autoZero"/>
        <c:crossBetween val="between"/>
        <c:majorUnit val="0.1"/>
      </c:valAx>
      <c:spPr>
        <a:noFill/>
        <a:ln w="25060">
          <a:noFill/>
        </a:ln>
      </c:spPr>
    </c:plotArea>
    <c:legend>
      <c:legendPos val="r"/>
      <c:layout>
        <c:manualLayout>
          <c:xMode val="edge"/>
          <c:yMode val="edge"/>
          <c:x val="0.68893425578167422"/>
          <c:y val="0.86039892664939766"/>
          <c:w val="0.28185757332979527"/>
          <c:h val="0.10136547328074659"/>
        </c:manualLayout>
      </c:layout>
      <c:overlay val="0"/>
      <c:spPr>
        <a:noFill/>
        <a:ln w="25060">
          <a:noFill/>
        </a:ln>
      </c:spPr>
      <c:txPr>
        <a:bodyPr/>
        <a:lstStyle/>
        <a:p>
          <a:pPr>
            <a:defRPr sz="140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97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14259392320371"/>
          <c:y val="2.334413446583955E-2"/>
          <c:w val="0.5914594507568417"/>
          <c:h val="0.8010734810020644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Sheet1!$B$1:$D$1</c:f>
              <c:strCache>
                <c:ptCount val="3"/>
                <c:pt idx="0">
                  <c:v>Vnímaná schopnost ČT naučit diváky něčemu novému (TRA)*</c:v>
                </c:pt>
                <c:pt idx="1">
                  <c:v>Míra vlivu ČT na společenskou diskusi (TRA)*</c:v>
                </c:pt>
                <c:pt idx="2">
                  <c:v>Míra uspokojování vkusu a zájmů konkrétního diváka (TRA)*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Sheet1!$B$1:$D$1</c:f>
              <c:strCache>
                <c:ptCount val="3"/>
                <c:pt idx="0">
                  <c:v>Vnímaná schopnost ČT naučit diváky něčemu novému (TRA)*</c:v>
                </c:pt>
                <c:pt idx="1">
                  <c:v>Míra vlivu ČT na společenskou diskusi (TRA)*</c:v>
                </c:pt>
                <c:pt idx="2">
                  <c:v>Míra uspokojování vkusu a zájmů konkrétního diváka (TRA)*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0.67</c:v>
                </c:pt>
                <c:pt idx="1">
                  <c:v>0.53</c:v>
                </c:pt>
                <c:pt idx="2">
                  <c:v>0.62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40151296"/>
        <c:axId val="40157184"/>
      </c:barChart>
      <c:catAx>
        <c:axId val="40151296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40157184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40157184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40151296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9050025107403894"/>
          <c:w val="0.15907097943692292"/>
          <c:h val="8.082575461697261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851634543351282E-2"/>
          <c:y val="1.7944344567775296E-2"/>
          <c:w val="0.94677737867508061"/>
          <c:h val="0.97167138810198306"/>
        </c:manualLayout>
      </c:layout>
      <c:scatterChart>
        <c:scatterStyle val="lineMarker"/>
        <c:varyColors val="0"/>
        <c:ser>
          <c:idx val="5"/>
          <c:order val="0"/>
          <c:tx>
            <c:strRef>
              <c:f>data!$C$2</c:f>
              <c:strCache>
                <c:ptCount val="1"/>
                <c:pt idx="0">
                  <c:v>Filmy, inscenace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1867695752881634"/>
                  <c:y val="-5.7643847653291051E-2"/>
                </c:manualLayout>
              </c:layout>
              <c:tx>
                <c:strRef>
                  <c:f>data!$C$2</c:f>
                  <c:strCache>
                    <c:ptCount val="1"/>
                    <c:pt idx="0">
                      <c:v>Filmy, inscenace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data!$A$2</c:f>
              <c:numCache>
                <c:formatCode>General</c:formatCode>
                <c:ptCount val="1"/>
                <c:pt idx="0">
                  <c:v>0.31</c:v>
                </c:pt>
              </c:numCache>
            </c:numRef>
          </c:xVal>
          <c:yVal>
            <c:numRef>
              <c:f>data!$B$2</c:f>
              <c:numCache>
                <c:formatCode>General</c:formatCode>
                <c:ptCount val="1"/>
                <c:pt idx="0">
                  <c:v>0.68</c:v>
                </c:pt>
              </c:numCache>
            </c:numRef>
          </c:yVal>
          <c:smooth val="0"/>
        </c:ser>
        <c:ser>
          <c:idx val="6"/>
          <c:order val="1"/>
          <c:tx>
            <c:strRef>
              <c:f>data!$C$3</c:f>
              <c:strCache>
                <c:ptCount val="1"/>
                <c:pt idx="0">
                  <c:v>Seriály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5843290135948874E-2"/>
                  <c:y val="-5.7355369605397381E-2"/>
                </c:manualLayout>
              </c:layout>
              <c:tx>
                <c:strRef>
                  <c:f>data!$C$3</c:f>
                  <c:strCache>
                    <c:ptCount val="1"/>
                    <c:pt idx="0">
                      <c:v>Seriály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data!$A$3</c:f>
              <c:numCache>
                <c:formatCode>General</c:formatCode>
                <c:ptCount val="1"/>
                <c:pt idx="0">
                  <c:v>0.19</c:v>
                </c:pt>
              </c:numCache>
            </c:numRef>
          </c:xVal>
          <c:yVal>
            <c:numRef>
              <c:f>data!$B$3</c:f>
              <c:numCache>
                <c:formatCode>General</c:formatCode>
                <c:ptCount val="1"/>
                <c:pt idx="0">
                  <c:v>0.53</c:v>
                </c:pt>
              </c:numCache>
            </c:numRef>
          </c:yVal>
          <c:smooth val="0"/>
        </c:ser>
        <c:ser>
          <c:idx val="7"/>
          <c:order val="2"/>
          <c:tx>
            <c:strRef>
              <c:f>data!$C$4</c:f>
              <c:strCache>
                <c:ptCount val="1"/>
                <c:pt idx="0">
                  <c:v>Pořady o kultuře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6403531368700533E-3"/>
                  <c:y val="1.982102998656813E-3"/>
                </c:manualLayout>
              </c:layout>
              <c:tx>
                <c:strRef>
                  <c:f>data!$C$4</c:f>
                  <c:strCache>
                    <c:ptCount val="1"/>
                    <c:pt idx="0">
                      <c:v>Pořady o kultuře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data!$A$4</c:f>
              <c:numCache>
                <c:formatCode>General</c:formatCode>
                <c:ptCount val="1"/>
                <c:pt idx="0">
                  <c:v>0.45</c:v>
                </c:pt>
              </c:numCache>
            </c:numRef>
          </c:xVal>
          <c:yVal>
            <c:numRef>
              <c:f>data!$B$4</c:f>
              <c:numCache>
                <c:formatCode>General</c:formatCode>
                <c:ptCount val="1"/>
                <c:pt idx="0">
                  <c:v>0.17</c:v>
                </c:pt>
              </c:numCache>
            </c:numRef>
          </c:yVal>
          <c:smooth val="0"/>
        </c:ser>
        <c:ser>
          <c:idx val="8"/>
          <c:order val="3"/>
          <c:tx>
            <c:strRef>
              <c:f>data!$C$5</c:f>
              <c:strCache>
                <c:ptCount val="1"/>
                <c:pt idx="0">
                  <c:v>Zábavné pořady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7331370744774424E-2"/>
                  <c:y val="4.4287797988775655E-2"/>
                </c:manualLayout>
              </c:layout>
              <c:tx>
                <c:strRef>
                  <c:f>data!$C$5</c:f>
                  <c:strCache>
                    <c:ptCount val="1"/>
                    <c:pt idx="0">
                      <c:v>Zábavné pořady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data!$A$5</c:f>
              <c:numCache>
                <c:formatCode>General</c:formatCode>
                <c:ptCount val="1"/>
                <c:pt idx="0">
                  <c:v>0.32</c:v>
                </c:pt>
              </c:numCache>
            </c:numRef>
          </c:xVal>
          <c:yVal>
            <c:numRef>
              <c:f>data!$B$5</c:f>
              <c:numCache>
                <c:formatCode>General</c:formatCode>
                <c:ptCount val="1"/>
                <c:pt idx="0">
                  <c:v>0.66</c:v>
                </c:pt>
              </c:numCache>
            </c:numRef>
          </c:yVal>
          <c:smooth val="0"/>
        </c:ser>
        <c:ser>
          <c:idx val="9"/>
          <c:order val="4"/>
          <c:tx>
            <c:strRef>
              <c:f>data!$C$6</c:f>
              <c:strCache>
                <c:ptCount val="1"/>
                <c:pt idx="0">
                  <c:v>Hudební pořady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9.8904030172379018E-2"/>
                  <c:y val="-5.9535893318250835E-2"/>
                </c:manualLayout>
              </c:layout>
              <c:tx>
                <c:strRef>
                  <c:f>data!$C$6</c:f>
                  <c:strCache>
                    <c:ptCount val="1"/>
                    <c:pt idx="0">
                      <c:v>Hudební pořady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data!$A$6</c:f>
              <c:numCache>
                <c:formatCode>General</c:formatCode>
                <c:ptCount val="1"/>
                <c:pt idx="0">
                  <c:v>0.22</c:v>
                </c:pt>
              </c:numCache>
            </c:numRef>
          </c:xVal>
          <c:yVal>
            <c:numRef>
              <c:f>data!$B$6</c:f>
              <c:numCache>
                <c:formatCode>General</c:formatCode>
                <c:ptCount val="1"/>
                <c:pt idx="0">
                  <c:v>0.3</c:v>
                </c:pt>
              </c:numCache>
            </c:numRef>
          </c:yVal>
          <c:smooth val="0"/>
        </c:ser>
        <c:ser>
          <c:idx val="10"/>
          <c:order val="5"/>
          <c:tx>
            <c:strRef>
              <c:f>data!$C$7</c:f>
              <c:strCache>
                <c:ptCount val="1"/>
                <c:pt idx="0">
                  <c:v>Sportovní pořady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9.7670062475496741E-2"/>
                  <c:y val="-4.7853058414384933E-2"/>
                </c:manualLayout>
              </c:layout>
              <c:tx>
                <c:strRef>
                  <c:f>data!$C$7</c:f>
                  <c:strCache>
                    <c:ptCount val="1"/>
                    <c:pt idx="0">
                      <c:v>Sportovní pořady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data!$A$7</c:f>
              <c:numCache>
                <c:formatCode>General</c:formatCode>
                <c:ptCount val="1"/>
                <c:pt idx="0">
                  <c:v>0.33</c:v>
                </c:pt>
              </c:numCache>
            </c:numRef>
          </c:xVal>
          <c:yVal>
            <c:numRef>
              <c:f>data!$B$7</c:f>
              <c:numCache>
                <c:formatCode>General</c:formatCode>
                <c:ptCount val="1"/>
                <c:pt idx="0">
                  <c:v>0.4</c:v>
                </c:pt>
              </c:numCache>
            </c:numRef>
          </c:yVal>
          <c:smooth val="0"/>
        </c:ser>
        <c:ser>
          <c:idx val="11"/>
          <c:order val="6"/>
          <c:tx>
            <c:strRef>
              <c:f>data!$C$8</c:f>
              <c:strCache>
                <c:ptCount val="1"/>
                <c:pt idx="0">
                  <c:v>Zpravodajské pořady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8.7901711743640185E-2"/>
                  <c:y val="-6.5646746321115834E-2"/>
                </c:manualLayout>
              </c:layout>
              <c:tx>
                <c:strRef>
                  <c:f>data!$C$8</c:f>
                  <c:strCache>
                    <c:ptCount val="1"/>
                    <c:pt idx="0">
                      <c:v>Zpravodajské pořady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data!$A$8</c:f>
              <c:numCache>
                <c:formatCode>General</c:formatCode>
                <c:ptCount val="1"/>
                <c:pt idx="0">
                  <c:v>0.59</c:v>
                </c:pt>
              </c:numCache>
            </c:numRef>
          </c:xVal>
          <c:yVal>
            <c:numRef>
              <c:f>data!$B$8</c:f>
              <c:numCache>
                <c:formatCode>General</c:formatCode>
                <c:ptCount val="1"/>
                <c:pt idx="0">
                  <c:v>0.64</c:v>
                </c:pt>
              </c:numCache>
            </c:numRef>
          </c:yVal>
          <c:smooth val="0"/>
        </c:ser>
        <c:ser>
          <c:idx val="12"/>
          <c:order val="7"/>
          <c:tx>
            <c:strRef>
              <c:f>data!$C$9</c:f>
              <c:strCache>
                <c:ptCount val="1"/>
                <c:pt idx="0">
                  <c:v>Publicistické pořady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3982244202449219E-2"/>
                  <c:y val="-7.2883947238185656E-2"/>
                </c:manualLayout>
              </c:layout>
              <c:tx>
                <c:strRef>
                  <c:f>data!$C$9</c:f>
                  <c:strCache>
                    <c:ptCount val="1"/>
                    <c:pt idx="0">
                      <c:v>Publicistické pořady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data!$A$9</c:f>
              <c:numCache>
                <c:formatCode>General</c:formatCode>
                <c:ptCount val="1"/>
                <c:pt idx="0">
                  <c:v>0.53</c:v>
                </c:pt>
              </c:numCache>
            </c:numRef>
          </c:xVal>
          <c:yVal>
            <c:numRef>
              <c:f>data!$B$9</c:f>
              <c:numCache>
                <c:formatCode>General</c:formatCode>
                <c:ptCount val="1"/>
                <c:pt idx="0">
                  <c:v>0.33</c:v>
                </c:pt>
              </c:numCache>
            </c:numRef>
          </c:yVal>
          <c:smooth val="0"/>
        </c:ser>
        <c:ser>
          <c:idx val="13"/>
          <c:order val="8"/>
          <c:tx>
            <c:strRef>
              <c:f>data!$C$10</c:f>
              <c:strCache>
                <c:ptCount val="1"/>
                <c:pt idx="0">
                  <c:v>Dokumentární pořady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4117230426863009E-2"/>
                  <c:y val="-4.6969318223901095E-2"/>
                </c:manualLayout>
              </c:layout>
              <c:tx>
                <c:strRef>
                  <c:f>data!$C$10</c:f>
                  <c:strCache>
                    <c:ptCount val="1"/>
                    <c:pt idx="0">
                      <c:v>Dokumentární pořady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data!$A$10</c:f>
              <c:numCache>
                <c:formatCode>General</c:formatCode>
                <c:ptCount val="1"/>
                <c:pt idx="0">
                  <c:v>0.57999999999999996</c:v>
                </c:pt>
              </c:numCache>
            </c:numRef>
          </c:xVal>
          <c:yVal>
            <c:numRef>
              <c:f>data!$B$10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smooth val="0"/>
        </c:ser>
        <c:ser>
          <c:idx val="14"/>
          <c:order val="9"/>
          <c:tx>
            <c:strRef>
              <c:f>data!$C$11</c:f>
              <c:strCache>
                <c:ptCount val="1"/>
                <c:pt idx="0">
                  <c:v>Vzdělávací pořady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7.5523716972070755E-3"/>
                  <c:y val="1.8531190137122812E-3"/>
                </c:manualLayout>
              </c:layout>
              <c:tx>
                <c:strRef>
                  <c:f>data!$C$11</c:f>
                  <c:strCache>
                    <c:ptCount val="1"/>
                    <c:pt idx="0">
                      <c:v>Vzdělávací pořady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data!$A$11</c:f>
              <c:numCache>
                <c:formatCode>General</c:formatCode>
                <c:ptCount val="1"/>
                <c:pt idx="0">
                  <c:v>0.61</c:v>
                </c:pt>
              </c:numCache>
            </c:numRef>
          </c:xVal>
          <c:yVal>
            <c:numRef>
              <c:f>data!$B$11</c:f>
              <c:numCache>
                <c:formatCode>General</c:formatCode>
                <c:ptCount val="1"/>
                <c:pt idx="0">
                  <c:v>0.32</c:v>
                </c:pt>
              </c:numCache>
            </c:numRef>
          </c:yVal>
          <c:smooth val="0"/>
        </c:ser>
        <c:ser>
          <c:idx val="15"/>
          <c:order val="10"/>
          <c:tx>
            <c:strRef>
              <c:f>data!$C$12</c:f>
              <c:strCache>
                <c:ptCount val="1"/>
                <c:pt idx="0">
                  <c:v>Náboženské pořady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9020822835151704E-2"/>
                  <c:y val="-5.6725809926843146E-2"/>
                </c:manualLayout>
              </c:layout>
              <c:tx>
                <c:strRef>
                  <c:f>data!$C$12</c:f>
                  <c:strCache>
                    <c:ptCount val="1"/>
                    <c:pt idx="0">
                      <c:v>Náboženské pořady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data!$A$12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xVal>
          <c:yVal>
            <c:numRef>
              <c:f>data!$B$12</c:f>
              <c:numCache>
                <c:formatCode>General</c:formatCode>
                <c:ptCount val="1"/>
                <c:pt idx="0">
                  <c:v>0.04</c:v>
                </c:pt>
              </c:numCache>
            </c:numRef>
          </c:yVal>
          <c:smooth val="0"/>
        </c:ser>
        <c:ser>
          <c:idx val="16"/>
          <c:order val="11"/>
          <c:tx>
            <c:strRef>
              <c:f>data!$C$13</c:f>
              <c:strCache>
                <c:ptCount val="1"/>
                <c:pt idx="0">
                  <c:v>Pořady pro menšiny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5.7638042237243394E-4"/>
                  <c:y val="-1.4591392202213222E-2"/>
                </c:manualLayout>
              </c:layout>
              <c:tx>
                <c:strRef>
                  <c:f>data!$C$13</c:f>
                  <c:strCache>
                    <c:ptCount val="1"/>
                    <c:pt idx="0">
                      <c:v>Pořady pro menšiny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data!$A$13</c:f>
              <c:numCache>
                <c:formatCode>General</c:formatCode>
                <c:ptCount val="1"/>
                <c:pt idx="0">
                  <c:v>0.28999999999999998</c:v>
                </c:pt>
              </c:numCache>
            </c:numRef>
          </c:xVal>
          <c:yVal>
            <c:numRef>
              <c:f>data!$B$13</c:f>
              <c:numCache>
                <c:formatCode>General</c:formatCode>
                <c:ptCount val="1"/>
                <c:pt idx="0">
                  <c:v>0.03</c:v>
                </c:pt>
              </c:numCache>
            </c:numRef>
          </c:yVal>
          <c:smooth val="0"/>
        </c:ser>
        <c:ser>
          <c:idx val="17"/>
          <c:order val="12"/>
          <c:tx>
            <c:strRef>
              <c:f>data!$C$14</c:f>
              <c:strCache>
                <c:ptCount val="1"/>
                <c:pt idx="0">
                  <c:v>Pořady pro děti a mládež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0274280176546924"/>
                  <c:y val="-6.97172115556184E-2"/>
                </c:manualLayout>
              </c:layout>
              <c:tx>
                <c:strRef>
                  <c:f>data!$C$14</c:f>
                  <c:strCache>
                    <c:ptCount val="1"/>
                    <c:pt idx="0">
                      <c:v>Pořady pro děti a mládež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3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data!$A$14</c:f>
              <c:numCache>
                <c:formatCode>General</c:formatCode>
                <c:ptCount val="1"/>
                <c:pt idx="0">
                  <c:v>0.37</c:v>
                </c:pt>
              </c:numCache>
            </c:numRef>
          </c:xVal>
          <c:yVal>
            <c:numRef>
              <c:f>data!$B$14</c:f>
              <c:numCache>
                <c:formatCode>General</c:formatCode>
                <c:ptCount val="1"/>
                <c:pt idx="0">
                  <c:v>0.19</c:v>
                </c:pt>
              </c:numCache>
            </c:numRef>
          </c:yVal>
          <c:smooth val="0"/>
        </c:ser>
        <c:ser>
          <c:idx val="27"/>
          <c:order val="13"/>
          <c:tx>
            <c:strRef>
              <c:f>data!$C$21</c:f>
              <c:strCache>
                <c:ptCount val="1"/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9.4550917349137564E-2"/>
                  <c:y val="-2.259136271722506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data!$A$21</c:f>
              <c:numCache>
                <c:formatCode>General</c:formatCode>
                <c:ptCount val="1"/>
              </c:numCache>
            </c:numRef>
          </c:xVal>
          <c:yVal>
            <c:numRef>
              <c:f>data!$B$21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41"/>
          <c:order val="14"/>
          <c:tx>
            <c:strRef>
              <c:f>data!$C$35</c:f>
              <c:strCache>
                <c:ptCount val="1"/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6.3885754965633491E-3"/>
                  <c:y val="1.694352203791880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data!$A$35</c:f>
              <c:numCache>
                <c:formatCode>General</c:formatCode>
                <c:ptCount val="1"/>
              </c:numCache>
            </c:numRef>
          </c:xVal>
          <c:yVal>
            <c:numRef>
              <c:f>data!$B$35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47"/>
          <c:order val="15"/>
          <c:tx>
            <c:strRef>
              <c:f>data!$C$41</c:f>
              <c:strCache>
                <c:ptCount val="1"/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4498307681442082E-2"/>
                  <c:y val="-1.882613559768755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data!$A$41</c:f>
              <c:numCache>
                <c:formatCode>General</c:formatCode>
                <c:ptCount val="1"/>
              </c:numCache>
            </c:numRef>
          </c:xVal>
          <c:yVal>
            <c:numRef>
              <c:f>data!$B$41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49"/>
          <c:order val="16"/>
          <c:tx>
            <c:strRef>
              <c:f>data!$C$43</c:f>
              <c:strCache>
                <c:ptCount val="1"/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data!$A$43</c:f>
              <c:numCache>
                <c:formatCode>General</c:formatCode>
                <c:ptCount val="1"/>
              </c:numCache>
            </c:numRef>
          </c:xVal>
          <c:yVal>
            <c:numRef>
              <c:f>data!$B$43</c:f>
              <c:numCache>
                <c:formatCode>General</c:formatCode>
                <c:ptCount val="1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16768"/>
        <c:axId val="113618304"/>
      </c:scatterChart>
      <c:valAx>
        <c:axId val="113616768"/>
        <c:scaling>
          <c:orientation val="minMax"/>
          <c:max val="1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spPr>
          <a:ln w="15875"/>
        </c:spPr>
        <c:txPr>
          <a:bodyPr/>
          <a:lstStyle/>
          <a:p>
            <a:pPr>
              <a:defRPr sz="1100" b="1">
                <a:latin typeface="+mj-lt"/>
              </a:defRPr>
            </a:pPr>
            <a:endParaRPr lang="cs-CZ"/>
          </a:p>
        </c:txPr>
        <c:crossAx val="113618304"/>
        <c:crossesAt val="0.5"/>
        <c:crossBetween val="midCat"/>
        <c:majorUnit val="0.5"/>
      </c:valAx>
      <c:valAx>
        <c:axId val="11361830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15875"/>
        </c:spPr>
        <c:txPr>
          <a:bodyPr/>
          <a:lstStyle/>
          <a:p>
            <a:pPr>
              <a:defRPr sz="1100" b="1">
                <a:latin typeface="+mj-lt"/>
              </a:defRPr>
            </a:pPr>
            <a:endParaRPr lang="cs-CZ"/>
          </a:p>
        </c:txPr>
        <c:crossAx val="113616768"/>
        <c:crossesAt val="0.5"/>
        <c:crossBetween val="midCat"/>
        <c:majorUnit val="0.5"/>
      </c:valAx>
      <c:spPr>
        <a:noFill/>
        <a:ln w="25400">
          <a:noFill/>
          <a:prstDash val="solid"/>
        </a:ln>
      </c:spPr>
    </c:plotArea>
    <c:plotVisOnly val="1"/>
    <c:dispBlanksAs val="gap"/>
    <c:showDLblsOverMax val="0"/>
  </c:chart>
  <c:spPr>
    <a:noFill/>
    <a:ln w="9525">
      <a:solidFill>
        <a:schemeClr val="bg1">
          <a:lumMod val="65000"/>
        </a:schemeClr>
      </a:solidFill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6220937206190075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Vnímaná schopnost ČT pomoci porozumět světu, ve kterém žijeme (TRA)*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Vnímaná schopnost ČT pomoci porozumět světu, ve kterém žijeme (TRA)*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31242240"/>
        <c:axId val="131260416"/>
      </c:barChart>
      <c:catAx>
        <c:axId val="131242240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31260416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13126041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31242240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1905601254595165"/>
          <c:y val="0.81360894832088038"/>
          <c:w val="0.15907097943692292"/>
          <c:h val="0.15313078617315765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5614435994003701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Vnímaná schopnost ČT předávat pravdivý obraz skutečnosti (TRA)*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Vnímaná schopnost ČT předávat pravdivý obraz skutečnosti (TRA)*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31576192"/>
        <c:axId val="131577728"/>
      </c:barChart>
      <c:catAx>
        <c:axId val="131576192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31577728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131577728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31576192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79125151373234826"/>
          <c:w val="0.15907097943692292"/>
          <c:h val="0.1953530859872358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8006150188105460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Sheet1!$B$1:$F$1</c:f>
              <c:strCache>
                <c:ptCount val="5"/>
                <c:pt idx="0">
                  <c:v>Průměrný týdenní zásah (reach) vzdělávacích a osvětových pořadů (ATO)</c:v>
                </c:pt>
                <c:pt idx="1">
                  <c:v>Spokojenost se vzdělávacími a osvětovými pořady (DKV)</c:v>
                </c:pt>
                <c:pt idx="2">
                  <c:v>Vnímaný přínos ČT ke vzdělanosti diváků (TRA)*</c:v>
                </c:pt>
                <c:pt idx="3">
                  <c:v>Vnímaná schopnost ČT naučit diváky něčemu novému (TRA)*</c:v>
                </c:pt>
                <c:pt idx="4">
                  <c:v>Vnímaný přínos ČT k právnímu vědomí občanů ČR (TRA)*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0.109</c:v>
                </c:pt>
                <c:pt idx="1">
                  <c:v>0.9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Sheet1!$B$1:$F$1</c:f>
              <c:strCache>
                <c:ptCount val="5"/>
                <c:pt idx="0">
                  <c:v>Průměrný týdenní zásah (reach) vzdělávacích a osvětových pořadů (ATO)</c:v>
                </c:pt>
                <c:pt idx="1">
                  <c:v>Spokojenost se vzdělávacími a osvětovými pořady (DKV)</c:v>
                </c:pt>
                <c:pt idx="2">
                  <c:v>Vnímaný přínos ČT ke vzdělanosti diváků (TRA)*</c:v>
                </c:pt>
                <c:pt idx="3">
                  <c:v>Vnímaná schopnost ČT naučit diváky něčemu novému (TRA)*</c:v>
                </c:pt>
                <c:pt idx="4">
                  <c:v>Vnímaný přínos ČT k právnímu vědomí občanů ČR (TRA)*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9.4E-2</c:v>
                </c:pt>
                <c:pt idx="1">
                  <c:v>0.92</c:v>
                </c:pt>
                <c:pt idx="2">
                  <c:v>0.67300000000000004</c:v>
                </c:pt>
                <c:pt idx="3">
                  <c:v>0.67300000000000004</c:v>
                </c:pt>
                <c:pt idx="4">
                  <c:v>0.62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5945088"/>
        <c:axId val="35955072"/>
      </c:barChart>
      <c:catAx>
        <c:axId val="35945088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5955072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5955072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5945088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1905601254595165"/>
          <c:y val="0.89969496853290809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8006150188105460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Sheet1!$B$1:$E$1</c:f>
              <c:strCache>
                <c:ptCount val="4"/>
                <c:pt idx="0">
                  <c:v>Podíl jazykových kurzů na vysílání - ČT1 a ČT2 (AOP)
</c:v>
                </c:pt>
                <c:pt idx="1">
                  <c:v>Podíl jazykových kurzů pro děti na všech dětských pořadech - ČT1 a ČT2 (AOP)
</c:v>
                </c:pt>
                <c:pt idx="2">
                  <c:v>Podíl titulkovaných pořadů na vysílání - ČT1 a ČT2 (AOP)</c:v>
                </c:pt>
                <c:pt idx="3">
                  <c:v>Podíl titulkovaných pořadů pro děti na všech dětských pořadech - ČT1 a ČT2 (AOP)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0.03</c:v>
                </c:pt>
                <c:pt idx="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Sheet1!$B$1:$E$1</c:f>
              <c:strCache>
                <c:ptCount val="4"/>
                <c:pt idx="0">
                  <c:v>Podíl jazykových kurzů na vysílání - ČT1 a ČT2 (AOP)
</c:v>
                </c:pt>
                <c:pt idx="1">
                  <c:v>Podíl jazykových kurzů pro děti na všech dětských pořadech - ČT1 a ČT2 (AOP)
</c:v>
                </c:pt>
                <c:pt idx="2">
                  <c:v>Podíl titulkovaných pořadů na vysílání - ČT1 a ČT2 (AOP)</c:v>
                </c:pt>
                <c:pt idx="3">
                  <c:v>Podíl titulkovaných pořadů pro děti na všech dětských pořadech - ČT1 a ČT2 (AOP)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0.03</c:v>
                </c:pt>
                <c:pt idx="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5889920"/>
        <c:axId val="35891456"/>
      </c:barChart>
      <c:catAx>
        <c:axId val="35889920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5891456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5891456"/>
        <c:scaling>
          <c:orientation val="minMax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5889920"/>
        <c:crossesAt val="1"/>
        <c:crossBetween val="between"/>
        <c:minorUnit val="1.0000000000000002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1905601254595165"/>
          <c:y val="0.89969496853290809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8542174369242762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Sheet1!$B$1:$K$1</c:f>
              <c:strCache>
                <c:ptCount val="10"/>
                <c:pt idx="0">
                  <c:v>Průměrný týdenní zásah (reach) "kulturních" žánrů (ATO)</c:v>
                </c:pt>
                <c:pt idx="1">
                  <c:v>Spokojenost s "kulturními" žánry (DKV)</c:v>
                </c:pt>
                <c:pt idx="2">
                  <c:v>Vnímání širší programové nabídky ČT oproti komerčním televizím(TRA)*</c:v>
                </c:pt>
                <c:pt idx="3">
                  <c:v>Míra uspokojování vkusu a zájmů konkrétního diváka (TRA)*</c:v>
                </c:pt>
                <c:pt idx="4">
                  <c:v>Vnímání ČT jako instituce přispívající k dobrým vztahům ve společnosti (TRA)*</c:v>
                </c:pt>
                <c:pt idx="5">
                  <c:v>Vnímaný přínos ČT k národnostní a etnické toleranci (TRA)*</c:v>
                </c:pt>
                <c:pt idx="6">
                  <c:v>Míra spokojenosti s prostorem pro prezentaci národnostních a etnických menšin ve vysílání (TRA)*</c:v>
                </c:pt>
                <c:pt idx="7">
                  <c:v>Vnímaný přínos ČT k náboženské toleranci (TRA)*</c:v>
                </c:pt>
                <c:pt idx="8">
                  <c:v>Vnímaná schopnost ČT podněcovat kulturně-společenské aktivity diváků (TRA)*
</c:v>
                </c:pt>
                <c:pt idx="9">
                  <c:v>Vnímaná inovativnost České televize (TRA)
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10"/>
                <c:pt idx="0">
                  <c:v>0.72299999999999998</c:v>
                </c:pt>
                <c:pt idx="1">
                  <c:v>0.89</c:v>
                </c:pt>
                <c:pt idx="9">
                  <c:v>0.27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Sheet1!$B$1:$K$1</c:f>
              <c:strCache>
                <c:ptCount val="10"/>
                <c:pt idx="0">
                  <c:v>Průměrný týdenní zásah (reach) "kulturních" žánrů (ATO)</c:v>
                </c:pt>
                <c:pt idx="1">
                  <c:v>Spokojenost s "kulturními" žánry (DKV)</c:v>
                </c:pt>
                <c:pt idx="2">
                  <c:v>Vnímání širší programové nabídky ČT oproti komerčním televizím(TRA)*</c:v>
                </c:pt>
                <c:pt idx="3">
                  <c:v>Míra uspokojování vkusu a zájmů konkrétního diváka (TRA)*</c:v>
                </c:pt>
                <c:pt idx="4">
                  <c:v>Vnímání ČT jako instituce přispívající k dobrým vztahům ve společnosti (TRA)*</c:v>
                </c:pt>
                <c:pt idx="5">
                  <c:v>Vnímaný přínos ČT k národnostní a etnické toleranci (TRA)*</c:v>
                </c:pt>
                <c:pt idx="6">
                  <c:v>Míra spokojenosti s prostorem pro prezentaci národnostních a etnických menšin ve vysílání (TRA)*</c:v>
                </c:pt>
                <c:pt idx="7">
                  <c:v>Vnímaný přínos ČT k náboženské toleranci (TRA)*</c:v>
                </c:pt>
                <c:pt idx="8">
                  <c:v>Vnímaná schopnost ČT podněcovat kulturně-společenské aktivity diváků (TRA)*
</c:v>
                </c:pt>
                <c:pt idx="9">
                  <c:v>Vnímaná inovativnost České televize (TRA)
</c:v>
                </c:pt>
              </c:strCache>
            </c:strRef>
          </c:cat>
          <c:val>
            <c:numRef>
              <c:f>Sheet1!$B$3:$K$3</c:f>
              <c:numCache>
                <c:formatCode>0%</c:formatCode>
                <c:ptCount val="10"/>
                <c:pt idx="0">
                  <c:v>0.73799999999999999</c:v>
                </c:pt>
                <c:pt idx="1">
                  <c:v>0.91</c:v>
                </c:pt>
                <c:pt idx="2">
                  <c:v>0.74</c:v>
                </c:pt>
                <c:pt idx="3">
                  <c:v>0.62</c:v>
                </c:pt>
                <c:pt idx="4">
                  <c:v>0.57999999999999996</c:v>
                </c:pt>
                <c:pt idx="5">
                  <c:v>0.58699999999999997</c:v>
                </c:pt>
                <c:pt idx="6">
                  <c:v>0.64</c:v>
                </c:pt>
                <c:pt idx="7">
                  <c:v>0.53300000000000003</c:v>
                </c:pt>
                <c:pt idx="8">
                  <c:v>0.57699999999999996</c:v>
                </c:pt>
                <c:pt idx="9">
                  <c:v>0.44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5825920"/>
        <c:axId val="35831808"/>
      </c:barChart>
      <c:catAx>
        <c:axId val="35825920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5831808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5831808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5825920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05705903573867"/>
          <c:y val="0.93334598916300693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7275822928489"/>
          <c:y val="2.334413446583955E-2"/>
          <c:w val="0.47786606129398412"/>
          <c:h val="0.7398814432808278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Vnímání vedoucího postavení ČT v oblasti kulturních pořadů (TRA)*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strRef>
              <c:f>Sheet1!$B$1:$B$1</c:f>
              <c:strCache>
                <c:ptCount val="1"/>
                <c:pt idx="0">
                  <c:v>Vnímání vedoucího postavení ČT v oblasti kulturních pořadů (TRA)*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6003840"/>
        <c:axId val="36005376"/>
      </c:barChart>
      <c:catAx>
        <c:axId val="36003840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6005376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600537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cross"/>
        <c:tickLblPos val="nextTo"/>
        <c:spPr>
          <a:ln w="952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6003840"/>
        <c:crossesAt val="1"/>
        <c:crossBetween val="between"/>
        <c:minorUnit val="5.000000000000001E-2"/>
      </c:valAx>
      <c:spPr>
        <a:noFill/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1905601254595165"/>
          <c:y val="0.88864983065839687"/>
          <c:w val="0.15907097943692292"/>
          <c:h val="6.6654010836993072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EBFCE-5B06-4D99-A4D1-20391D6CDA9D}" type="datetimeFigureOut">
              <a:rPr lang="cs-CZ" smtClean="0"/>
              <a:t>21.5.2013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14CA-75F7-4F25-827A-54017284A9D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01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9" tIns="43780" rIns="87559" bIns="43780" anchor="b"/>
          <a:lstStyle>
            <a:lvl1pPr defTabSz="949325">
              <a:defRPr>
                <a:solidFill>
                  <a:schemeClr val="tx1"/>
                </a:solidFill>
                <a:latin typeface="Arial" charset="0"/>
              </a:defRPr>
            </a:lvl1pPr>
            <a:lvl2pPr marL="773113" indent="-296863" defTabSz="949325">
              <a:defRPr>
                <a:solidFill>
                  <a:schemeClr val="tx1"/>
                </a:solidFill>
                <a:latin typeface="Arial" charset="0"/>
              </a:defRPr>
            </a:lvl2pPr>
            <a:lvl3pPr marL="1190625" indent="-238125" defTabSz="949325">
              <a:defRPr>
                <a:solidFill>
                  <a:schemeClr val="tx1"/>
                </a:solidFill>
                <a:latin typeface="Arial" charset="0"/>
              </a:defRPr>
            </a:lvl3pPr>
            <a:lvl4pPr marL="1666875" indent="-238125" defTabSz="949325">
              <a:defRPr>
                <a:solidFill>
                  <a:schemeClr val="tx1"/>
                </a:solidFill>
                <a:latin typeface="Arial" charset="0"/>
              </a:defRPr>
            </a:lvl4pPr>
            <a:lvl5pPr marL="2143125" indent="-238125" defTabSz="949325">
              <a:defRPr>
                <a:solidFill>
                  <a:schemeClr val="tx1"/>
                </a:solidFill>
                <a:latin typeface="Arial" charset="0"/>
              </a:defRPr>
            </a:lvl5pPr>
            <a:lvl6pPr marL="26003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5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47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9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A422321-97A4-488A-8F76-2076AA1D39F2}" type="slidenum">
              <a:rPr lang="fr-FR" sz="1100"/>
              <a:pPr algn="r" eaLnBrk="1" hangingPunct="1"/>
              <a:t>11</a:t>
            </a:fld>
            <a:endParaRPr lang="fr-FR" sz="1100"/>
          </a:p>
        </p:txBody>
      </p:sp>
      <p:sp>
        <p:nvSpPr>
          <p:cNvPr id="104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13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14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15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16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17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18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20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21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23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24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25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26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27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28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29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9" tIns="43780" rIns="87559" bIns="43780" anchor="b"/>
          <a:lstStyle>
            <a:lvl1pPr defTabSz="949325">
              <a:defRPr>
                <a:solidFill>
                  <a:schemeClr val="tx1"/>
                </a:solidFill>
                <a:latin typeface="Arial" charset="0"/>
              </a:defRPr>
            </a:lvl1pPr>
            <a:lvl2pPr marL="773113" indent="-296863" defTabSz="949325">
              <a:defRPr>
                <a:solidFill>
                  <a:schemeClr val="tx1"/>
                </a:solidFill>
                <a:latin typeface="Arial" charset="0"/>
              </a:defRPr>
            </a:lvl2pPr>
            <a:lvl3pPr marL="1190625" indent="-238125" defTabSz="949325">
              <a:defRPr>
                <a:solidFill>
                  <a:schemeClr val="tx1"/>
                </a:solidFill>
                <a:latin typeface="Arial" charset="0"/>
              </a:defRPr>
            </a:lvl3pPr>
            <a:lvl4pPr marL="1666875" indent="-238125" defTabSz="949325">
              <a:defRPr>
                <a:solidFill>
                  <a:schemeClr val="tx1"/>
                </a:solidFill>
                <a:latin typeface="Arial" charset="0"/>
              </a:defRPr>
            </a:lvl4pPr>
            <a:lvl5pPr marL="2143125" indent="-238125" defTabSz="949325">
              <a:defRPr>
                <a:solidFill>
                  <a:schemeClr val="tx1"/>
                </a:solidFill>
                <a:latin typeface="Arial" charset="0"/>
              </a:defRPr>
            </a:lvl5pPr>
            <a:lvl6pPr marL="26003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5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47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9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A422321-97A4-488A-8F76-2076AA1D39F2}" type="slidenum">
              <a:rPr lang="fr-FR" sz="1100"/>
              <a:pPr algn="r" eaLnBrk="1" hangingPunct="1"/>
              <a:t>3</a:t>
            </a:fld>
            <a:endParaRPr lang="fr-FR" sz="1100"/>
          </a:p>
        </p:txBody>
      </p:sp>
      <p:sp>
        <p:nvSpPr>
          <p:cNvPr id="104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30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31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32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34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35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36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38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39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5C84A56-88E6-413E-96C6-C90DD39A0953}" type="slidenum">
              <a:rPr lang="fr-FR" sz="1100" b="0"/>
              <a:pPr algn="r" eaLnBrk="1" hangingPunct="1"/>
              <a:t>4</a:t>
            </a:fld>
            <a:endParaRPr lang="fr-FR" sz="11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41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88930BC-F1B7-4B0C-AD1E-B5FFC4274617}" type="slidenum">
              <a:rPr lang="fr-FR" sz="1100"/>
              <a:pPr algn="r" eaLnBrk="1" hangingPunct="1"/>
              <a:t>43</a:t>
            </a:fld>
            <a:endParaRPr lang="fr-FR" sz="11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45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46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47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23EBE3-B38F-48AA-9713-675785D134D8}" type="slidenum">
              <a:rPr lang="fr-FR" sz="1100"/>
              <a:pPr algn="r" eaLnBrk="1" hangingPunct="1"/>
              <a:t>49</a:t>
            </a:fld>
            <a:endParaRPr lang="fr-FR" sz="11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863" indent="-309563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250" indent="-247650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550" indent="-247650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850" indent="-247650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86050" indent="-24765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143250" indent="-24765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600450" indent="-24765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57650" indent="-24765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33D3ADB-D18C-4D1D-852C-A4179CF0421B}" type="slidenum">
              <a:rPr lang="fr-FR" sz="1100" b="0"/>
              <a:pPr algn="r" eaLnBrk="1" hangingPunct="1"/>
              <a:t>5</a:t>
            </a:fld>
            <a:endParaRPr lang="fr-FR" sz="1100" b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51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53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54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55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56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57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58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59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863" indent="-309563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250" indent="-247650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550" indent="-247650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850" indent="-247650" defTabSz="10287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86050" indent="-24765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143250" indent="-24765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600450" indent="-24765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57650" indent="-247650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96FE3AC-BDF1-400B-B634-1D150D9068A3}" type="slidenum">
              <a:rPr lang="fr-FR" sz="1100" b="0"/>
              <a:pPr algn="r" eaLnBrk="1" hangingPunct="1"/>
              <a:t>6</a:t>
            </a:fld>
            <a:endParaRPr lang="fr-FR" sz="1100" b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60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61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62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63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64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65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66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67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3CD79-99A9-4A63-87EC-333E3AC64917}" type="slidenum">
              <a:rPr lang="fr-FR" smtClean="0"/>
              <a:pPr/>
              <a:t>68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69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23EBE3-B38F-48AA-9713-675785D134D8}" type="slidenum">
              <a:rPr lang="fr-FR" sz="1100"/>
              <a:pPr algn="r" eaLnBrk="1" hangingPunct="1"/>
              <a:t>7</a:t>
            </a:fld>
            <a:endParaRPr lang="fr-FR" sz="11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2B653-93C0-4CAD-A831-5B223FD129D8}" type="slidenum">
              <a:rPr lang="fr-FR" sz="1100"/>
              <a:pPr algn="r" eaLnBrk="1" hangingPunct="1"/>
              <a:t>70</a:t>
            </a:fld>
            <a:endParaRPr lang="fr-FR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9" tIns="43780" rIns="87559" bIns="43780" anchor="b"/>
          <a:lstStyle>
            <a:lvl1pPr defTabSz="949325">
              <a:defRPr>
                <a:solidFill>
                  <a:schemeClr val="tx1"/>
                </a:solidFill>
                <a:latin typeface="Arial" charset="0"/>
              </a:defRPr>
            </a:lvl1pPr>
            <a:lvl2pPr marL="773113" indent="-296863" defTabSz="949325">
              <a:defRPr>
                <a:solidFill>
                  <a:schemeClr val="tx1"/>
                </a:solidFill>
                <a:latin typeface="Arial" charset="0"/>
              </a:defRPr>
            </a:lvl2pPr>
            <a:lvl3pPr marL="1190625" indent="-238125" defTabSz="949325">
              <a:defRPr>
                <a:solidFill>
                  <a:schemeClr val="tx1"/>
                </a:solidFill>
                <a:latin typeface="Arial" charset="0"/>
              </a:defRPr>
            </a:lvl3pPr>
            <a:lvl4pPr marL="1666875" indent="-238125" defTabSz="949325">
              <a:defRPr>
                <a:solidFill>
                  <a:schemeClr val="tx1"/>
                </a:solidFill>
                <a:latin typeface="Arial" charset="0"/>
              </a:defRPr>
            </a:lvl4pPr>
            <a:lvl5pPr marL="2143125" indent="-238125" defTabSz="949325">
              <a:defRPr>
                <a:solidFill>
                  <a:schemeClr val="tx1"/>
                </a:solidFill>
                <a:latin typeface="Arial" charset="0"/>
              </a:defRPr>
            </a:lvl5pPr>
            <a:lvl6pPr marL="26003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5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47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925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A422321-97A4-488A-8F76-2076AA1D39F2}" type="slidenum">
              <a:rPr lang="fr-FR" sz="1100"/>
              <a:pPr algn="r" eaLnBrk="1" hangingPunct="1"/>
              <a:t>8</a:t>
            </a:fld>
            <a:endParaRPr lang="fr-FR" sz="1100"/>
          </a:p>
        </p:txBody>
      </p:sp>
      <p:sp>
        <p:nvSpPr>
          <p:cNvPr id="104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0471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0" tIns="43775" rIns="87550" bIns="43775" anchor="b"/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23EBE3-B38F-48AA-9713-675785D134D8}" type="slidenum">
              <a:rPr lang="fr-FR" sz="1100"/>
              <a:pPr algn="r" eaLnBrk="1" hangingPunct="1"/>
              <a:t>9</a:t>
            </a:fld>
            <a:endParaRPr lang="fr-FR" sz="11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590D-4BBC-425D-AC55-C4552767DFB8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61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6D17-45C1-4177-BC72-D9241D7FC125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221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0CE4-4C30-413C-A14C-E19195A9F128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34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12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A6BF-6FEC-4975-953D-AF7D70C35775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83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AB9D-D115-451A-ADE7-B8F409DAF4B4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26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CA80-D4D6-425F-89D8-93B2BA175688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64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D5B6-D80E-4767-8742-4AD397AD8A02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56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06AC-BB80-4616-9086-76DA067792FD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02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4315-6222-46D2-B8FB-CAAEC38F17F6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92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689-E0D5-4458-86AD-F02BC868EDDF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18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4D63-A117-4F52-B06D-216F0C0B8A1F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48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CC4B-8498-4664-8220-F653247EEFE3}" type="datetime1">
              <a:rPr lang="cs-CZ" smtClean="0"/>
              <a:t>21.5.2013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008C-FFD2-4177-8978-C579969B12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6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852936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lnSpc>
                <a:spcPct val="150000"/>
              </a:lnSpc>
              <a:spcBef>
                <a:spcPct val="20000"/>
              </a:spcBef>
              <a:tabLst>
                <a:tab pos="0" algn="l"/>
              </a:tabLs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CÍL 1</a:t>
            </a:r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898525" y="2637632"/>
            <a:ext cx="7489825" cy="2912564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1588" indent="-1588" algn="ctr" defTabSz="258763">
              <a:tabLst>
                <a:tab pos="0" algn="l"/>
              </a:tabLst>
            </a:pPr>
            <a:r>
              <a:rPr lang="cs-CZ" sz="3600" b="1" dirty="0">
                <a:solidFill>
                  <a:schemeClr val="bg1"/>
                </a:solidFill>
              </a:rPr>
              <a:t>HODNOCENÍ VEŘEJNÉ SLUŽBY</a:t>
            </a:r>
          </a:p>
          <a:p>
            <a:pPr marL="1588" indent="-1588" algn="ctr" defTabSz="258763">
              <a:tabLst>
                <a:tab pos="0" algn="l"/>
              </a:tabLst>
            </a:pPr>
            <a:endParaRPr lang="cs-CZ" sz="3600" b="1" dirty="0">
              <a:solidFill>
                <a:schemeClr val="bg1"/>
              </a:solidFill>
            </a:endParaRPr>
          </a:p>
          <a:p>
            <a:pPr marL="1588" indent="-1588" algn="ctr" defTabSz="258763">
              <a:tabLst>
                <a:tab pos="0" algn="l"/>
              </a:tabLst>
            </a:pPr>
            <a:r>
              <a:rPr lang="cs-CZ" sz="3600" b="1" dirty="0" smtClean="0">
                <a:solidFill>
                  <a:schemeClr val="bg1"/>
                </a:solidFill>
              </a:rPr>
              <a:t>Květen 2013  </a:t>
            </a: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052513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0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A. OBECNÉ CÍLE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85312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30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PLNĚNÍ OBECNÝCH CÍLŮ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4EC008C-FFD2-4177-8978-C579969B1230}" type="slidenum">
              <a:rPr lang="cs-CZ" smtClean="0"/>
              <a:t>11</a:t>
            </a:fld>
            <a:endParaRPr lang="cs-CZ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3188" y="1196752"/>
            <a:ext cx="8937625" cy="5554922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spcAft>
                <a:spcPct val="20000"/>
              </a:spcAft>
              <a:tabLst>
                <a:tab pos="361950" algn="l"/>
              </a:tabLst>
            </a:pPr>
            <a:r>
              <a:rPr lang="cs-CZ" sz="2600" b="1" dirty="0" smtClean="0">
                <a:latin typeface="Calibri" pitchFamily="34" charset="0"/>
              </a:rPr>
              <a:t>ŠEST OBECNÝCH CÍLŮ PRO MÉDIA VEŘEJNÉ SLUŽBY, MODIFIKOVANÝCH PRO PODMÍNKY ČESKÉ TELEVIZE</a:t>
            </a:r>
          </a:p>
          <a:p>
            <a:pPr marL="182563" lvl="1" indent="-182563" algn="ctr" defTabSz="258763">
              <a:spcAft>
                <a:spcPct val="20000"/>
              </a:spcAft>
              <a:tabLst>
                <a:tab pos="361950" algn="l"/>
              </a:tabLst>
            </a:pPr>
            <a:endParaRPr lang="cs-CZ" sz="800" b="1" dirty="0" smtClean="0">
              <a:latin typeface="Calibri" pitchFamily="34" charset="0"/>
            </a:endParaRPr>
          </a:p>
          <a:p>
            <a:pPr marL="1588" lvl="1" indent="-1588" defTabSz="258763">
              <a:spcAft>
                <a:spcPct val="20000"/>
              </a:spcAft>
              <a:tabLst>
                <a:tab pos="361950" algn="l"/>
              </a:tabLst>
            </a:pPr>
            <a:r>
              <a:rPr lang="cs-CZ" sz="1700" b="1" dirty="0" smtClean="0">
                <a:latin typeface="Calibri" pitchFamily="34" charset="0"/>
              </a:rPr>
              <a:t>Vysílání České televize by mělo usilovat o dosažení následujících šesti cílů:</a:t>
            </a:r>
          </a:p>
          <a:p>
            <a:pPr marL="1588" lvl="1" indent="-1588" defTabSz="258763">
              <a:spcAft>
                <a:spcPct val="20000"/>
              </a:spcAft>
              <a:tabLst>
                <a:tab pos="361950" algn="l"/>
              </a:tabLst>
            </a:pPr>
            <a:endParaRPr lang="cs-CZ" sz="1000" b="1" dirty="0" smtClean="0">
              <a:latin typeface="Calibri" pitchFamily="34" charset="0"/>
            </a:endParaRPr>
          </a:p>
          <a:p>
            <a:pPr marL="630238" lvl="1" indent="-258763" defTabSz="258763"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r>
              <a:rPr lang="cs-CZ" sz="1600" dirty="0" smtClean="0">
                <a:latin typeface="Calibri" pitchFamily="34" charset="0"/>
              </a:rPr>
              <a:t>Zvyšování informovanosti občanů, udržování a rozvoj občanské společnosti a demokracie</a:t>
            </a:r>
          </a:p>
          <a:p>
            <a:pPr marL="630238" lvl="1" indent="-258763" defTabSz="258763"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r>
              <a:rPr lang="cs-CZ" sz="1600" dirty="0" smtClean="0">
                <a:latin typeface="Calibri" pitchFamily="34" charset="0"/>
              </a:rPr>
              <a:t>Podpora vzdělanosti a vzdělávání </a:t>
            </a:r>
          </a:p>
          <a:p>
            <a:pPr marL="630238" lvl="1" indent="-258763" defTabSz="258763"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r>
              <a:rPr lang="cs-CZ" sz="1600" dirty="0" smtClean="0">
                <a:latin typeface="Calibri" pitchFamily="34" charset="0"/>
              </a:rPr>
              <a:t>Stimulace kreativity a kvality v kultuře (chápané v širokém slova smyslu)</a:t>
            </a:r>
          </a:p>
          <a:p>
            <a:pPr marL="630238" lvl="1" indent="-258763" defTabSz="258763"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r>
              <a:rPr lang="cs-CZ" sz="1600" dirty="0" smtClean="0">
                <a:latin typeface="Calibri" pitchFamily="34" charset="0"/>
              </a:rPr>
              <a:t>Prezentace České republiky, jejích regionů a komunit</a:t>
            </a:r>
          </a:p>
          <a:p>
            <a:pPr marL="630238" lvl="1" indent="-258763" defTabSz="258763"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r>
              <a:rPr lang="cs-CZ" sz="1600" dirty="0" smtClean="0">
                <a:latin typeface="Calibri" pitchFamily="34" charset="0"/>
              </a:rPr>
              <a:t>Přibližování (představování) světa občanům České republiky </a:t>
            </a:r>
          </a:p>
          <a:p>
            <a:pPr marL="630238" lvl="1" indent="-258763" defTabSz="258763"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r>
              <a:rPr lang="cs-CZ" sz="1600" dirty="0" smtClean="0">
                <a:latin typeface="Calibri" pitchFamily="34" charset="0"/>
              </a:rPr>
              <a:t>Poskytování výdobytků nových telekomunikačních technologií a služeb veřejnosti </a:t>
            </a:r>
          </a:p>
          <a:p>
            <a:pPr marL="630238" lvl="1" indent="-258763" defTabSz="258763"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endParaRPr lang="cs-CZ" sz="800" dirty="0" smtClean="0">
              <a:latin typeface="Calibri" pitchFamily="34" charset="0"/>
            </a:endParaRPr>
          </a:p>
          <a:p>
            <a:pPr marL="3175" lvl="1" indent="-3175" defTabSz="258763">
              <a:spcBef>
                <a:spcPct val="20000"/>
              </a:spcBef>
              <a:tabLst>
                <a:tab pos="361950" algn="l"/>
              </a:tabLst>
            </a:pPr>
            <a:endParaRPr lang="cs-CZ" sz="800" b="1" i="1" dirty="0" smtClean="0">
              <a:latin typeface="Calibri" pitchFamily="34" charset="0"/>
            </a:endParaRPr>
          </a:p>
        </p:txBody>
      </p:sp>
      <p:pic>
        <p:nvPicPr>
          <p:cNvPr id="6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A1. VÝSTUPY - OBECNÝ CÍL 1</a:t>
            </a:r>
            <a:endParaRPr lang="cs-CZ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988248"/>
              </p:ext>
            </p:extLst>
          </p:nvPr>
        </p:nvGraphicFramePr>
        <p:xfrm>
          <a:off x="393378" y="2887966"/>
          <a:ext cx="8385175" cy="193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03188" y="2420888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Zdroj: ATO Mediaresearch, DKV ČT</a:t>
            </a:r>
            <a:endParaRPr lang="cs-CZ" sz="14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300" dirty="0">
              <a:latin typeface="Calibri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93378" y="4832183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494287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ZÁSAH A SPOKOJENOST SE ZPRAVODAJSKÝMI POŘADY ČT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8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Na některý ze zpravodajských, aktuálně-politických či diskusních pořadů ČT se v roce 2012 každý týden alespoň 15 min nepřetržitě dívalo 51% české populace 15+, což je o tři p.b. více než v roce 2011. Tato veličina nazývaná zásah (</a:t>
            </a:r>
            <a:r>
              <a:rPr lang="cs-CZ" sz="1300" dirty="0" err="1"/>
              <a:t>reach</a:t>
            </a:r>
            <a:r>
              <a:rPr lang="cs-CZ" sz="1300" dirty="0"/>
              <a:t>) se používá pro zjišťování míry oslovení populace v případě médií veřejné služby.  </a:t>
            </a:r>
            <a:endParaRPr lang="en-GB" sz="1300" dirty="0"/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Oproti předchozímu roku vzrostla spokojenost se zpravodajskými, aktuálně-politických a diskusními pořady ČT o jeden p.b.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7815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52216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OBJEKTIVITA, VYVÁŽENOST A VŠESTRANNOST (RŮZNORODOST) INFORMACÍ POSKYTOVANÝCH ČT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93154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300" dirty="0">
                <a:ea typeface="Calibri"/>
                <a:cs typeface="Times New Roman"/>
              </a:rPr>
              <a:t>83% populace 18+ je spíše nebo určitě přesvědčeno, že ČT předkládá objektivní a vyvážené informace. </a:t>
            </a:r>
            <a:r>
              <a:rPr lang="cs-CZ" sz="1300" dirty="0" smtClean="0">
                <a:ea typeface="Calibri"/>
                <a:cs typeface="Times New Roman"/>
              </a:rPr>
              <a:t>Index </a:t>
            </a:r>
            <a:r>
              <a:rPr lang="cs-CZ" sz="1300" dirty="0">
                <a:ea typeface="Calibri"/>
                <a:cs typeface="Times New Roman"/>
              </a:rPr>
              <a:t>tohoto indikátoru je 68</a:t>
            </a:r>
            <a:r>
              <a:rPr lang="cs-CZ" sz="1300" dirty="0" smtClean="0">
                <a:ea typeface="Calibri"/>
                <a:cs typeface="Times New Roman"/>
              </a:rPr>
              <a:t>%.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300" dirty="0" smtClean="0">
                <a:ea typeface="Calibri"/>
                <a:cs typeface="Times New Roman"/>
              </a:rPr>
              <a:t>84% </a:t>
            </a:r>
            <a:r>
              <a:rPr lang="cs-CZ" sz="1300" dirty="0">
                <a:ea typeface="Calibri"/>
                <a:cs typeface="Times New Roman"/>
              </a:rPr>
              <a:t>populace 18+ je spíše nebo určitě přesvědčeno, že ve vysílání ČT dostávají v dostatečné míře prostor různé názory a úhly pohledu na jednotlivá témata. </a:t>
            </a:r>
            <a:r>
              <a:rPr lang="cs-CZ" sz="1300" dirty="0" smtClean="0">
                <a:ea typeface="Calibri"/>
                <a:cs typeface="Times New Roman"/>
              </a:rPr>
              <a:t>Index </a:t>
            </a:r>
            <a:r>
              <a:rPr lang="cs-CZ" sz="1300" dirty="0">
                <a:ea typeface="Calibri"/>
                <a:cs typeface="Times New Roman"/>
              </a:rPr>
              <a:t>indikátoru je 67</a:t>
            </a:r>
            <a:r>
              <a:rPr lang="cs-CZ" sz="1300" dirty="0" smtClean="0">
                <a:ea typeface="Calibri"/>
                <a:cs typeface="Times New Roman"/>
              </a:rPr>
              <a:t>%.</a:t>
            </a:r>
            <a:endParaRPr lang="en-GB" sz="1300" dirty="0">
              <a:ea typeface="Calibri"/>
              <a:cs typeface="Times New Roman"/>
            </a:endParaRP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sz="1300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03188" y="2544614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Zdroj: Tracking ČT</a:t>
            </a:r>
            <a:endParaRPr lang="cs-CZ" sz="14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300" dirty="0">
              <a:latin typeface="Calibri" pitchFamily="34" charset="0"/>
            </a:endParaRPr>
          </a:p>
        </p:txBody>
      </p:sp>
      <p:graphicFrame>
        <p:nvGraphicFramePr>
          <p:cNvPr id="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056124"/>
              </p:ext>
            </p:extLst>
          </p:nvPr>
        </p:nvGraphicFramePr>
        <p:xfrm>
          <a:off x="379412" y="2982692"/>
          <a:ext cx="8385175" cy="138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393378" y="6237312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aphicFrame>
        <p:nvGraphicFramePr>
          <p:cNvPr id="1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728029"/>
              </p:ext>
            </p:extLst>
          </p:nvPr>
        </p:nvGraphicFramePr>
        <p:xfrm>
          <a:off x="354300" y="4581128"/>
          <a:ext cx="8385175" cy="138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62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09833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RELEVANCE VYSÍLÁNÍ ČT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>
                <a:ea typeface="Calibri"/>
                <a:cs typeface="Times New Roman"/>
              </a:rPr>
              <a:t>70% populace 18+  si myslí, že ČT pomáhá porozumět světu, ve kterém žijeme. </a:t>
            </a:r>
            <a:r>
              <a:rPr lang="cs-CZ" sz="1300" dirty="0" smtClean="0">
                <a:ea typeface="Calibri"/>
                <a:cs typeface="Times New Roman"/>
              </a:rPr>
              <a:t>Index </a:t>
            </a:r>
            <a:r>
              <a:rPr lang="cs-CZ" sz="1300" dirty="0">
                <a:ea typeface="Calibri"/>
                <a:cs typeface="Times New Roman"/>
              </a:rPr>
              <a:t>tohoto indikátoru je 61%.</a:t>
            </a:r>
            <a:endParaRPr lang="en-GB" sz="1300" dirty="0"/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618709"/>
              </p:ext>
            </p:extLst>
          </p:nvPr>
        </p:nvGraphicFramePr>
        <p:xfrm>
          <a:off x="393378" y="3067014"/>
          <a:ext cx="8385175" cy="190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2564904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Zdroj: Tracking ČT</a:t>
            </a:r>
            <a:endParaRPr lang="cs-CZ" sz="1300" dirty="0">
              <a:latin typeface="Calibri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93378" y="5120215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1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8458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PODÁVÁNÍ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PRAVDIVÉHO OBRAZU SKUTEČNOSTI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79</a:t>
            </a:r>
            <a:r>
              <a:rPr lang="cs-CZ" sz="1300" dirty="0"/>
              <a:t>% </a:t>
            </a:r>
            <a:r>
              <a:rPr lang="cs-CZ" sz="1300" dirty="0" smtClean="0"/>
              <a:t>dospělé </a:t>
            </a:r>
            <a:r>
              <a:rPr lang="cs-CZ" sz="1300" dirty="0"/>
              <a:t>populace je toho názoru, že ČT předkládá divákům pravdivý a nezkreslený obraz skutečnosti. Index toho indikátoru je 65%.</a:t>
            </a:r>
            <a:endParaRPr lang="en-GB" sz="13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2472606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Zdroj: Tracking ČT</a:t>
            </a:r>
            <a:endParaRPr lang="cs-CZ" sz="14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300" dirty="0">
              <a:latin typeface="Calibri" pitchFamily="34" charset="0"/>
            </a:endParaRPr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24693"/>
              </p:ext>
            </p:extLst>
          </p:nvPr>
        </p:nvGraphicFramePr>
        <p:xfrm>
          <a:off x="379412" y="2910684"/>
          <a:ext cx="8385175" cy="138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93378" y="4292203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45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46428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PROSTOR VĚNOVANÝ JEDNOTLIVÝM POLITICKÝM STRANÁM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Vládní strany se podílí na celkové prezentaci politických stran 57%, opoziční strany v poslanecké sněmovně 35% a strany mimo poslaneckou sněmovnu 8%.</a:t>
            </a:r>
            <a:endParaRPr lang="en-GB" sz="13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99093"/>
              </p:ext>
            </p:extLst>
          </p:nvPr>
        </p:nvGraphicFramePr>
        <p:xfrm>
          <a:off x="251520" y="3068960"/>
          <a:ext cx="8704341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0307"/>
                <a:gridCol w="927339"/>
                <a:gridCol w="927339"/>
                <a:gridCol w="927339"/>
                <a:gridCol w="927339"/>
                <a:gridCol w="927339"/>
                <a:gridCol w="927339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ČSSD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KSČM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LIDEM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ODS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TOP 09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VV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Podíl </a:t>
                      </a:r>
                      <a:r>
                        <a:rPr lang="cs-CZ" sz="1600" dirty="0" smtClean="0">
                          <a:effectLst/>
                        </a:rPr>
                        <a:t>šesti </a:t>
                      </a:r>
                      <a:r>
                        <a:rPr lang="cs-CZ" sz="1600" dirty="0">
                          <a:effectLst/>
                        </a:rPr>
                        <a:t>nejčastěji zmiňovaných politických stran na politickém zpravodajství </a:t>
                      </a:r>
                      <a:r>
                        <a:rPr lang="cs-CZ" sz="1600" dirty="0" smtClean="0">
                          <a:effectLst/>
                        </a:rPr>
                        <a:t>v pořadu </a:t>
                      </a:r>
                      <a:r>
                        <a:rPr lang="cs-CZ" sz="1600" dirty="0">
                          <a:effectLst/>
                        </a:rPr>
                        <a:t>Události v roce 2012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19%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5%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5%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33%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19%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11%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2472606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Zdroj: Media Tenor</a:t>
            </a:r>
            <a:endParaRPr lang="cs-CZ" sz="14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64418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ÚČAST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ZÁSTUPCŮ POLITICKÝCH STRAN V DISKUSNÍCH POŘADECH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Nejčastěji jsou </a:t>
            </a:r>
            <a:r>
              <a:rPr lang="cs-CZ" sz="1300" dirty="0" smtClean="0"/>
              <a:t>do diskusních pořadů zváni </a:t>
            </a:r>
            <a:r>
              <a:rPr lang="cs-CZ" sz="1300" dirty="0"/>
              <a:t>představitelé ČSSD, poměr činitelů vládních a opozičních stran je však ve svém celku přibližně vyrovnaný. K relativně nižší účasti mimoparlamentních politických stran a hnutí je potřeba dodat, že jejich představitelé jsou zváni do diskusního pořadu Politické spektrum, jehož se činovníci parlamentních stran neúčastní.</a:t>
            </a:r>
            <a:endParaRPr lang="en-GB" sz="13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02801"/>
              </p:ext>
            </p:extLst>
          </p:nvPr>
        </p:nvGraphicFramePr>
        <p:xfrm>
          <a:off x="276447" y="3174524"/>
          <a:ext cx="8686797" cy="131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217"/>
                <a:gridCol w="617965"/>
                <a:gridCol w="617965"/>
                <a:gridCol w="617965"/>
                <a:gridCol w="617965"/>
                <a:gridCol w="617965"/>
                <a:gridCol w="617965"/>
                <a:gridCol w="617965"/>
                <a:gridCol w="617965"/>
                <a:gridCol w="617965"/>
                <a:gridCol w="617965"/>
                <a:gridCol w="617965"/>
                <a:gridCol w="617965"/>
              </a:tblGrid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ČSSD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ODS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TOP09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KSČM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err="1" smtClean="0">
                          <a:effectLst/>
                        </a:rPr>
                        <a:t>neza</a:t>
                      </a:r>
                      <a:r>
                        <a:rPr lang="cs-CZ" sz="1500" dirty="0" smtClean="0">
                          <a:effectLst/>
                        </a:rPr>
                        <a:t>-řazený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VV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Lidem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STAN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SZ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Piráti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KDU-ČSL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SsČR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OVM 1. část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33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26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21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9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8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6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3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2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2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OVM 2. část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31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21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22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9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7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5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celkem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64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47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43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18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15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12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2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5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A2. VÝSTUPY - OBECNÝ CÍL 2</a:t>
            </a:r>
            <a:endParaRPr lang="cs-CZ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ÚVOD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33015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OBECNÉ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INDIKÁTORY PODPORY VZDĚLANOSTI A VZDĚLÁVÁNÍ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5"/>
            <a:ext cx="8686800" cy="1448334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200" dirty="0">
                <a:ea typeface="Calibri"/>
                <a:cs typeface="Times New Roman"/>
              </a:rPr>
              <a:t>Meziroční </a:t>
            </a:r>
            <a:r>
              <a:rPr lang="cs-CZ" sz="1200" dirty="0" smtClean="0">
                <a:ea typeface="Calibri"/>
                <a:cs typeface="Times New Roman"/>
              </a:rPr>
              <a:t>průměrný týdenní zásah </a:t>
            </a:r>
            <a:r>
              <a:rPr lang="cs-CZ" sz="1200" dirty="0">
                <a:ea typeface="Calibri"/>
                <a:cs typeface="Times New Roman"/>
              </a:rPr>
              <a:t>vzdělávacích pořadů </a:t>
            </a:r>
            <a:r>
              <a:rPr lang="cs-CZ" sz="1200" dirty="0" smtClean="0">
                <a:ea typeface="Calibri"/>
                <a:cs typeface="Times New Roman"/>
              </a:rPr>
              <a:t>v populaci 15+ poklesl </a:t>
            </a:r>
            <a:r>
              <a:rPr lang="cs-CZ" sz="1200" dirty="0">
                <a:ea typeface="Calibri"/>
                <a:cs typeface="Times New Roman"/>
              </a:rPr>
              <a:t>o 2 p.b. </a:t>
            </a:r>
            <a:r>
              <a:rPr lang="cs-CZ" sz="1200" dirty="0" smtClean="0">
                <a:ea typeface="Calibri"/>
                <a:cs typeface="Times New Roman"/>
              </a:rPr>
              <a:t>Současně </a:t>
            </a:r>
            <a:r>
              <a:rPr lang="cs-CZ" sz="1200" dirty="0">
                <a:ea typeface="Calibri"/>
                <a:cs typeface="Times New Roman"/>
              </a:rPr>
              <a:t>vzrostla spokojenost se vzdělávacími pořady o 2 p.b. </a:t>
            </a:r>
            <a:r>
              <a:rPr lang="cs-CZ" sz="1200" dirty="0" smtClean="0">
                <a:ea typeface="Calibri"/>
                <a:cs typeface="Times New Roman"/>
              </a:rPr>
              <a:t>Jde o relativně obvyklý fenomén, neboť sledovanou skupinu pořadů opouštějí první ti, kteří jsou méně spokojeni a zůstává tvrdé divácké jádro, deklarující vyšší spokojenost. 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200" dirty="0" smtClean="0">
                <a:ea typeface="Calibri"/>
                <a:cs typeface="Times New Roman"/>
              </a:rPr>
              <a:t>83% populace </a:t>
            </a:r>
            <a:r>
              <a:rPr lang="cs-CZ" sz="1200" dirty="0">
                <a:ea typeface="Calibri"/>
                <a:cs typeface="Times New Roman"/>
              </a:rPr>
              <a:t>18+ zastává názor, že ČT významně přispívá ke vzdělanosti (index indikátoru 67%); </a:t>
            </a:r>
            <a:r>
              <a:rPr lang="cs-CZ" sz="1200" dirty="0" smtClean="0">
                <a:ea typeface="Calibri"/>
                <a:cs typeface="Times New Roman"/>
              </a:rPr>
              <a:t>81% si </a:t>
            </a:r>
            <a:r>
              <a:rPr lang="cs-CZ" sz="1200" dirty="0">
                <a:ea typeface="Calibri"/>
                <a:cs typeface="Times New Roman"/>
              </a:rPr>
              <a:t>myslí, že ČT nabízí řadu pořadů, </a:t>
            </a:r>
            <a:r>
              <a:rPr lang="cs-CZ" sz="1200" dirty="0" smtClean="0">
                <a:ea typeface="Calibri"/>
                <a:cs typeface="Times New Roman"/>
              </a:rPr>
              <a:t>při jejichž sledování </a:t>
            </a:r>
            <a:r>
              <a:rPr lang="cs-CZ" sz="1200" dirty="0">
                <a:ea typeface="Calibri"/>
                <a:cs typeface="Times New Roman"/>
              </a:rPr>
              <a:t>se naučí něco nového (index indikátoru 67%); 75% </a:t>
            </a:r>
            <a:r>
              <a:rPr lang="cs-CZ" sz="1200" dirty="0" smtClean="0">
                <a:ea typeface="Calibri"/>
                <a:cs typeface="Times New Roman"/>
              </a:rPr>
              <a:t>pak souhlasí </a:t>
            </a:r>
            <a:r>
              <a:rPr lang="cs-CZ" sz="1200" dirty="0">
                <a:ea typeface="Calibri"/>
                <a:cs typeface="Times New Roman"/>
              </a:rPr>
              <a:t>s tím, že ČT významně přispívá </a:t>
            </a:r>
            <a:r>
              <a:rPr lang="cs-CZ" sz="1200" dirty="0" smtClean="0">
                <a:ea typeface="Calibri"/>
                <a:cs typeface="Times New Roman"/>
              </a:rPr>
              <a:t>k</a:t>
            </a:r>
            <a:r>
              <a:rPr lang="cs-CZ" sz="1200" dirty="0">
                <a:ea typeface="Calibri"/>
                <a:cs typeface="Times New Roman"/>
              </a:rPr>
              <a:t> právnímu vědomí obyvatel (index indikátoru 62%).</a:t>
            </a:r>
            <a:endParaRPr lang="en-GB" sz="12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03188" y="2529873"/>
            <a:ext cx="8937625" cy="467079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Zdroj: ATO Mediaresearch, DKV ČT, Tracking ČT</a:t>
            </a:r>
            <a:endParaRPr lang="cs-CZ" sz="14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300" dirty="0">
              <a:latin typeface="Calibri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93378" y="6488367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39055"/>
              </p:ext>
            </p:extLst>
          </p:nvPr>
        </p:nvGraphicFramePr>
        <p:xfrm>
          <a:off x="393378" y="2923953"/>
          <a:ext cx="8385175" cy="37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3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94535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PODPORA JAZYKOVÉHO VZDĚLÁVÁNÍ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V roce 2012 ČT nevysílala žádné jazykové kurzy pro děti ani pro dospělé. Podíl titulkovaných pořadů zůstal na stejné úrovni jako v roce 2011. 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Předpokládáme, že v příštích letech by se měla situace na poli jazykového vzdělávání výrazně zlepšit. Cesta ke zlepšení by měla vést skrze nové kanály ČT, tedy ČT D a ČT Art.</a:t>
            </a:r>
            <a:endParaRPr lang="en-GB" sz="13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03188" y="2168940"/>
            <a:ext cx="8937625" cy="467079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Zdroj: AOP ČT</a:t>
            </a:r>
            <a:endParaRPr lang="cs-CZ" sz="14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300" dirty="0">
              <a:latin typeface="Calibri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93378" y="6380435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645073"/>
              </p:ext>
            </p:extLst>
          </p:nvPr>
        </p:nvGraphicFramePr>
        <p:xfrm>
          <a:off x="393378" y="2636019"/>
          <a:ext cx="838517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13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A3. VÝSTUPY - OBECNÝ CÍL 3</a:t>
            </a:r>
            <a:endParaRPr lang="cs-CZ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78041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OBECNÉ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INDIKÁTORY KULTURNÍCH POŘADŮ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(V ŠIROKÉM POJETÍ)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5573768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1400" b="1" dirty="0" smtClean="0">
                <a:ea typeface="Calibri"/>
                <a:cs typeface="Times New Roman"/>
              </a:rPr>
              <a:t>KOMENTÁŘ KE GRAFU NA NÁSLEDUJÍCÍ STRANĚ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>
                <a:ea typeface="Calibri"/>
                <a:cs typeface="Times New Roman"/>
              </a:rPr>
              <a:t>Zásah </a:t>
            </a:r>
            <a:r>
              <a:rPr lang="cs-CZ" sz="1400" dirty="0">
                <a:ea typeface="Calibri"/>
                <a:cs typeface="Times New Roman"/>
              </a:rPr>
              <a:t>kulturních pořadů (chápaných v širokém slova smyslu) meziročně vzrostl o 2 p.b</a:t>
            </a:r>
            <a:r>
              <a:rPr lang="cs-CZ" sz="1400" dirty="0" smtClean="0">
                <a:ea typeface="Calibri"/>
                <a:cs typeface="Times New Roman"/>
              </a:rPr>
              <a:t>., konkrétně ze 72 % na 74 %. O dva procentní body (z 89 % na 91 %) vzrostla také </a:t>
            </a:r>
            <a:r>
              <a:rPr lang="cs-CZ" sz="1400" dirty="0">
                <a:ea typeface="Calibri"/>
                <a:cs typeface="Times New Roman"/>
              </a:rPr>
              <a:t>spokojenost s těmito pořady.  </a:t>
            </a:r>
            <a:endParaRPr lang="cs-CZ" sz="1400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/>
              <a:t>89</a:t>
            </a:r>
            <a:r>
              <a:rPr lang="cs-CZ" sz="1400" dirty="0"/>
              <a:t>% populace 18+ soudí, že ČT přináší divákům i pořady, které komerční TV nevysílají (index indikátoru 74</a:t>
            </a:r>
            <a:r>
              <a:rPr lang="cs-CZ" sz="1400" dirty="0" smtClean="0"/>
              <a:t>%).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/>
              <a:t>70</a:t>
            </a:r>
            <a:r>
              <a:rPr lang="cs-CZ" sz="1400" dirty="0"/>
              <a:t>% populace 18+ spíše nebo určitě souhlasí s tím, že ČT nabízí dostatek pořadů, které odpovídají jejich vkusu a zájmům </a:t>
            </a:r>
            <a:r>
              <a:rPr lang="cs-CZ" sz="1400" dirty="0" smtClean="0"/>
              <a:t>(index </a:t>
            </a:r>
            <a:r>
              <a:rPr lang="cs-CZ" sz="1400" dirty="0"/>
              <a:t>indikátoru 62%). </a:t>
            </a:r>
            <a:endParaRPr lang="cs-CZ" sz="1400" dirty="0" smtClean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/>
              <a:t>68</a:t>
            </a:r>
            <a:r>
              <a:rPr lang="cs-CZ" sz="1400" dirty="0"/>
              <a:t>% populace 18+ souhlasí s tím, že ČT přispívá k budování a posilování dobrých vztahů mezi lidmi a v celé společnosti </a:t>
            </a:r>
            <a:r>
              <a:rPr lang="cs-CZ" sz="1400" dirty="0" smtClean="0"/>
              <a:t>(index </a:t>
            </a:r>
            <a:r>
              <a:rPr lang="cs-CZ" sz="1400" dirty="0"/>
              <a:t>indikátoru 58</a:t>
            </a:r>
            <a:r>
              <a:rPr lang="cs-CZ" sz="1400" dirty="0" smtClean="0"/>
              <a:t>%).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/>
              <a:t>70</a:t>
            </a:r>
            <a:r>
              <a:rPr lang="cs-CZ" sz="1400" dirty="0"/>
              <a:t>% populace 18+ soudí, že </a:t>
            </a:r>
            <a:r>
              <a:rPr lang="cs-CZ" sz="1400" dirty="0" smtClean="0"/>
              <a:t>vysílání </a:t>
            </a:r>
            <a:r>
              <a:rPr lang="cs-CZ" sz="1400" dirty="0"/>
              <a:t>ČT jako celek napomáhá k národnostní a etnické toleranci </a:t>
            </a:r>
            <a:r>
              <a:rPr lang="cs-CZ" sz="1400" dirty="0" smtClean="0"/>
              <a:t>(index </a:t>
            </a:r>
            <a:r>
              <a:rPr lang="cs-CZ" sz="1400" dirty="0"/>
              <a:t>indikátoru 59</a:t>
            </a:r>
            <a:r>
              <a:rPr lang="cs-CZ" sz="1400" dirty="0" smtClean="0"/>
              <a:t>%).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/>
              <a:t>77</a:t>
            </a:r>
            <a:r>
              <a:rPr lang="cs-CZ" sz="1400" dirty="0"/>
              <a:t>% populace je názoru, že ČT dává ve svém vysílání dostatečný prostor pro prezentaci kultury a života národnostních a etnických menšin v ČR </a:t>
            </a:r>
            <a:r>
              <a:rPr lang="cs-CZ" sz="1400" dirty="0" smtClean="0"/>
              <a:t>(index </a:t>
            </a:r>
            <a:r>
              <a:rPr lang="cs-CZ" sz="1400" dirty="0"/>
              <a:t>indikátoru 64%). </a:t>
            </a:r>
            <a:endParaRPr lang="cs-CZ" sz="1400" dirty="0" smtClean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/>
              <a:t>61</a:t>
            </a:r>
            <a:r>
              <a:rPr lang="cs-CZ" sz="1400" dirty="0"/>
              <a:t>% populace 18+ soudí, že </a:t>
            </a:r>
            <a:r>
              <a:rPr lang="cs-CZ" sz="1400" dirty="0" smtClean="0"/>
              <a:t>vysílání </a:t>
            </a:r>
            <a:r>
              <a:rPr lang="cs-CZ" sz="1400" dirty="0"/>
              <a:t>ČT jako celek napomáhá k náboženské toleranci </a:t>
            </a:r>
            <a:r>
              <a:rPr lang="cs-CZ" sz="1400" dirty="0" smtClean="0"/>
              <a:t>(index </a:t>
            </a:r>
            <a:r>
              <a:rPr lang="cs-CZ" sz="1400" dirty="0"/>
              <a:t>indikátoru 53%). </a:t>
            </a:r>
            <a:endParaRPr lang="cs-CZ" sz="1400" dirty="0" smtClean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/>
              <a:t>67</a:t>
            </a:r>
            <a:r>
              <a:rPr lang="cs-CZ" sz="1400" dirty="0"/>
              <a:t>% obyvatel ČR 18+ je spíše nebo určitě přesvědčeno, že </a:t>
            </a:r>
            <a:r>
              <a:rPr lang="cs-CZ" sz="1400" dirty="0" smtClean="0"/>
              <a:t>ČT </a:t>
            </a:r>
            <a:r>
              <a:rPr lang="cs-CZ" sz="1400" dirty="0"/>
              <a:t>dokáže své diváky </a:t>
            </a:r>
            <a:r>
              <a:rPr lang="cs-CZ" sz="1400" dirty="0" smtClean="0"/>
              <a:t>přimět k různým kulturně-společenským aktivitám. </a:t>
            </a:r>
            <a:r>
              <a:rPr lang="cs-CZ" sz="1400" dirty="0"/>
              <a:t>Index tohoto indikátoru činí 58</a:t>
            </a:r>
            <a:r>
              <a:rPr lang="cs-CZ" sz="1400" dirty="0" smtClean="0"/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15446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93378" y="6237312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59174"/>
              </p:ext>
            </p:extLst>
          </p:nvPr>
        </p:nvGraphicFramePr>
        <p:xfrm>
          <a:off x="393378" y="727727"/>
          <a:ext cx="8385175" cy="5509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3188" y="260648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Zdroj: ATO Mediaresearch, DKV ČT, Tracking ČT</a:t>
            </a:r>
            <a:endParaRPr lang="cs-CZ" sz="14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105222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PŮSOBENÍ ČT V OBLASTI KULTURNÍCH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POŘADŮ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81</a:t>
            </a:r>
            <a:r>
              <a:rPr lang="cs-CZ" sz="1300" dirty="0"/>
              <a:t>% populace 18+ je toho názoru, že ČT má mezi televizemi vedoucí postavení v oblasti kulturních pořadů </a:t>
            </a:r>
            <a:r>
              <a:rPr lang="cs-CZ" sz="1300" dirty="0" smtClean="0"/>
              <a:t>(index </a:t>
            </a:r>
            <a:r>
              <a:rPr lang="cs-CZ" sz="1300" dirty="0"/>
              <a:t>indikátoru 69%).</a:t>
            </a:r>
            <a:endParaRPr lang="en-GB" sz="1300" dirty="0"/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22293"/>
              </p:ext>
            </p:extLst>
          </p:nvPr>
        </p:nvGraphicFramePr>
        <p:xfrm>
          <a:off x="393378" y="3103098"/>
          <a:ext cx="8385175" cy="270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2600988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Zdroje</a:t>
            </a:r>
            <a:r>
              <a:rPr lang="cs-CZ" sz="1400" b="1" dirty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Tracking ČT</a:t>
            </a:r>
            <a:endParaRPr lang="cs-CZ" sz="1300" dirty="0">
              <a:latin typeface="Calibri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93378" y="5804371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64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ČT má v očích diváků mezi ostatními TV dominantní postavení v oblasti ryze kulturních pořadů (tj. hudba, divadlo, umění) a českých filmů. </a:t>
            </a:r>
            <a:endParaRPr lang="cs-CZ" sz="1300" dirty="0" smtClean="0"/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Vedoucí </a:t>
            </a:r>
            <a:r>
              <a:rPr lang="cs-CZ" sz="1300" dirty="0"/>
              <a:t>postavení si ČT udržuje také na poli českých seriálů</a:t>
            </a:r>
            <a:r>
              <a:rPr lang="cs-CZ" sz="1300" dirty="0" smtClean="0"/>
              <a:t>.</a:t>
            </a:r>
            <a:endParaRPr lang="en-GB" sz="1300" dirty="0"/>
          </a:p>
        </p:txBody>
      </p:sp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1766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PŮSOBENÍ ČT V OBLASTI KULTURNÍCH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POŘADŮ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93378" y="6524451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aphicFrame>
        <p:nvGraphicFramePr>
          <p:cNvPr id="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5146"/>
              </p:ext>
            </p:extLst>
          </p:nvPr>
        </p:nvGraphicFramePr>
        <p:xfrm>
          <a:off x="393378" y="2708920"/>
          <a:ext cx="8385175" cy="381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3188" y="2276872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Zdroj: Tracking ČT</a:t>
            </a:r>
            <a:endParaRPr lang="cs-CZ" sz="14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24992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PŮSOBENÍ ČT V OBLASTI ODPOČINKOVÝCH A ZÁBAVNÍCH FORMÁTŮ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77</a:t>
            </a:r>
            <a:r>
              <a:rPr lang="cs-CZ" sz="1300" dirty="0"/>
              <a:t>% populace 18+ uvádí, že si při sledování ČT </a:t>
            </a:r>
            <a:r>
              <a:rPr lang="cs-CZ" sz="1300" dirty="0" smtClean="0"/>
              <a:t>odpočine (index </a:t>
            </a:r>
            <a:r>
              <a:rPr lang="cs-CZ" sz="1300" dirty="0"/>
              <a:t>indikátoru 65</a:t>
            </a:r>
            <a:r>
              <a:rPr lang="cs-CZ" sz="1300" dirty="0" smtClean="0"/>
              <a:t>%).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Shodně 77</a:t>
            </a:r>
            <a:r>
              <a:rPr lang="cs-CZ" sz="1300" dirty="0"/>
              <a:t>% populace 18+ </a:t>
            </a:r>
            <a:r>
              <a:rPr lang="cs-CZ" sz="1300" dirty="0" smtClean="0"/>
              <a:t>deklaruje</a:t>
            </a:r>
            <a:r>
              <a:rPr lang="cs-CZ" sz="1300" dirty="0"/>
              <a:t>, že se při sledování ČT dokáže dobře pobavit </a:t>
            </a:r>
            <a:r>
              <a:rPr lang="cs-CZ" sz="1300" dirty="0" smtClean="0"/>
              <a:t>(index </a:t>
            </a:r>
            <a:r>
              <a:rPr lang="cs-CZ" sz="1300" dirty="0"/>
              <a:t>indikátoru </a:t>
            </a:r>
            <a:r>
              <a:rPr lang="cs-CZ" sz="1300" dirty="0" smtClean="0"/>
              <a:t>činí rovněž 65</a:t>
            </a:r>
            <a:r>
              <a:rPr lang="cs-CZ" sz="1300" dirty="0"/>
              <a:t>%).</a:t>
            </a:r>
            <a:endParaRPr lang="en-GB" sz="1300" dirty="0"/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55193"/>
              </p:ext>
            </p:extLst>
          </p:nvPr>
        </p:nvGraphicFramePr>
        <p:xfrm>
          <a:off x="393378" y="3031090"/>
          <a:ext cx="8385175" cy="270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2528980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Zdroje</a:t>
            </a:r>
            <a:r>
              <a:rPr lang="cs-CZ" sz="1400" b="1" dirty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Tracking ČT</a:t>
            </a:r>
            <a:endParaRPr lang="cs-CZ" sz="1300" dirty="0">
              <a:latin typeface="Calibri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93378" y="5732363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64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51902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PODÍL PŮVODNÍ TVORBY A PREMIÉR V OBLASTI DRAMATICKÝCH, ZÁBAVNÝCH A DĚTSKÝCH POŘADŮ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5"/>
            <a:ext cx="8686800" cy="1618456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>
                <a:ea typeface="Calibri"/>
                <a:cs typeface="Times New Roman"/>
              </a:rPr>
              <a:t>Podíl </a:t>
            </a:r>
            <a:r>
              <a:rPr lang="cs-CZ" sz="1300" dirty="0">
                <a:ea typeface="Calibri"/>
                <a:cs typeface="Times New Roman"/>
              </a:rPr>
              <a:t>původní dramatické tvorby </a:t>
            </a:r>
            <a:r>
              <a:rPr lang="cs-CZ" sz="1300" dirty="0" smtClean="0">
                <a:ea typeface="Calibri"/>
                <a:cs typeface="Times New Roman"/>
              </a:rPr>
              <a:t>v celé programové nabídce ČT1 a ČT2 vzrostl meziročně z</a:t>
            </a:r>
            <a:r>
              <a:rPr lang="cs-CZ" sz="1300" dirty="0">
                <a:ea typeface="Calibri"/>
                <a:cs typeface="Times New Roman"/>
              </a:rPr>
              <a:t> 8% na 9</a:t>
            </a:r>
            <a:r>
              <a:rPr lang="cs-CZ" sz="1300" dirty="0" smtClean="0">
                <a:ea typeface="Calibri"/>
                <a:cs typeface="Times New Roman"/>
              </a:rPr>
              <a:t>%. 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>
                <a:ea typeface="Calibri"/>
                <a:cs typeface="Times New Roman"/>
              </a:rPr>
              <a:t>Podíl </a:t>
            </a:r>
            <a:r>
              <a:rPr lang="cs-CZ" sz="1300" dirty="0">
                <a:ea typeface="Calibri"/>
                <a:cs typeface="Times New Roman"/>
              </a:rPr>
              <a:t>původní tvorby v </a:t>
            </a:r>
            <a:r>
              <a:rPr lang="cs-CZ" sz="1300" dirty="0" smtClean="0">
                <a:ea typeface="Calibri"/>
                <a:cs typeface="Times New Roman"/>
              </a:rPr>
              <a:t>oblasti </a:t>
            </a:r>
            <a:r>
              <a:rPr lang="cs-CZ" sz="1300" dirty="0">
                <a:ea typeface="Calibri"/>
                <a:cs typeface="Times New Roman"/>
              </a:rPr>
              <a:t>dramatických, zábavních a dětských pořadů </a:t>
            </a:r>
            <a:r>
              <a:rPr lang="cs-CZ" sz="1300" dirty="0" smtClean="0">
                <a:ea typeface="Calibri"/>
                <a:cs typeface="Times New Roman"/>
              </a:rPr>
              <a:t>činil v minulém roce 57 %, což značí pokles o 3 p.b. oproti minulému roku. 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>
                <a:ea typeface="Calibri"/>
                <a:cs typeface="Times New Roman"/>
              </a:rPr>
              <a:t>Také podíl premiér na všech dramatických, zábavních a dětských pořadech v roce 2012 mírně poklesl (ze 33 % na 30 %).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>
                <a:ea typeface="Calibri"/>
                <a:cs typeface="Times New Roman"/>
              </a:rPr>
              <a:t>Oba zmíněné poklesy jsou do značné míry způsobeny </a:t>
            </a:r>
            <a:r>
              <a:rPr lang="cs-CZ" sz="1300" dirty="0">
                <a:ea typeface="Calibri"/>
                <a:cs typeface="Times New Roman"/>
              </a:rPr>
              <a:t>přechodným </a:t>
            </a:r>
            <a:r>
              <a:rPr lang="cs-CZ" sz="1300" dirty="0" smtClean="0">
                <a:ea typeface="Calibri"/>
                <a:cs typeface="Times New Roman"/>
              </a:rPr>
              <a:t>obdobím a celkovou restrukturalizací ČT, </a:t>
            </a:r>
            <a:r>
              <a:rPr lang="cs-CZ" sz="1300" dirty="0">
                <a:ea typeface="Calibri"/>
                <a:cs typeface="Times New Roman"/>
              </a:rPr>
              <a:t>která byla započata </a:t>
            </a:r>
            <a:r>
              <a:rPr lang="cs-CZ" sz="1300" dirty="0" smtClean="0">
                <a:ea typeface="Calibri"/>
                <a:cs typeface="Times New Roman"/>
              </a:rPr>
              <a:t>teprve nedávno, a jejíž pozitivní efekty by se měly projevit v následujícím období. </a:t>
            </a:r>
            <a:endParaRPr lang="en-GB" sz="1300" dirty="0"/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679053"/>
              </p:ext>
            </p:extLst>
          </p:nvPr>
        </p:nvGraphicFramePr>
        <p:xfrm>
          <a:off x="393378" y="3355046"/>
          <a:ext cx="8385175" cy="270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2852936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Zdroje</a:t>
            </a:r>
            <a:r>
              <a:rPr lang="cs-CZ" sz="1400" b="1" dirty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AOP ČT</a:t>
            </a:r>
            <a:endParaRPr lang="cs-CZ" sz="1300" dirty="0">
              <a:latin typeface="Calibri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93378" y="6056319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73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82698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STRUKTURA DOKUMENTÁRNÍCH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POŘADŮ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V oblasti dokumentárních pořadů jsme zaznamenali především meziroční snížení podílu dokumentů orientovaných na humanitní vědy (z 9 % na 6 %). 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Naopak nárůst zaznamenala kategorie nerozlišených pořadů, do kterých spadají převážně historické dokumenty.</a:t>
            </a:r>
            <a:endParaRPr lang="en-GB" sz="1300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832315063"/>
              </p:ext>
            </p:extLst>
          </p:nvPr>
        </p:nvGraphicFramePr>
        <p:xfrm>
          <a:off x="177354" y="2402958"/>
          <a:ext cx="8789292" cy="426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16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44477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30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DŮVODY REALIZACE PROJEKTU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51520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99103" y="6492875"/>
            <a:ext cx="2133600" cy="365125"/>
          </a:xfrm>
        </p:spPr>
        <p:txBody>
          <a:bodyPr/>
          <a:lstStyle/>
          <a:p>
            <a:fld id="{54EC008C-FFD2-4177-8978-C579969B1230}" type="slidenum">
              <a:rPr lang="cs-CZ" smtClean="0"/>
              <a:t>3</a:t>
            </a:fld>
            <a:endParaRPr lang="cs-CZ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3188" y="1125538"/>
            <a:ext cx="8937625" cy="5392737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lIns="91431" tIns="45716" rIns="91431" bIns="45716"/>
          <a:lstStyle/>
          <a:p>
            <a:pPr marL="182563" indent="-182563" algn="ctr" defTabSz="258763">
              <a:spcAft>
                <a:spcPct val="20000"/>
              </a:spcAft>
              <a:tabLst>
                <a:tab pos="361950" algn="l"/>
              </a:tabLst>
            </a:pPr>
            <a:r>
              <a:rPr lang="cs-CZ" sz="2600" b="1" dirty="0">
                <a:latin typeface="Calibri" pitchFamily="34" charset="0"/>
              </a:rPr>
              <a:t>DŮVODY PRO REALIZACI PROJEKTU</a:t>
            </a:r>
          </a:p>
          <a:p>
            <a:pPr marL="1588" indent="-1588" defTabSz="258763">
              <a:lnSpc>
                <a:spcPct val="110000"/>
              </a:lnSpc>
              <a:spcBef>
                <a:spcPct val="20000"/>
              </a:spcBef>
              <a:tabLst>
                <a:tab pos="361950" algn="l"/>
              </a:tabLst>
            </a:pPr>
            <a:r>
              <a:rPr lang="cs-CZ" sz="1700" b="1" dirty="0">
                <a:latin typeface="Calibri" pitchFamily="34" charset="0"/>
              </a:rPr>
              <a:t>Důvody, </a:t>
            </a:r>
            <a:r>
              <a:rPr lang="cs-CZ" sz="1700" b="1" dirty="0" smtClean="0">
                <a:latin typeface="Calibri" pitchFamily="34" charset="0"/>
              </a:rPr>
              <a:t>pro které </a:t>
            </a:r>
            <a:r>
              <a:rPr lang="cs-CZ" sz="1700" b="1" dirty="0">
                <a:latin typeface="Calibri" pitchFamily="34" charset="0"/>
              </a:rPr>
              <a:t>se Česká televize a Rada ČT </a:t>
            </a:r>
            <a:r>
              <a:rPr lang="cs-CZ" sz="1700" b="1" dirty="0" smtClean="0">
                <a:latin typeface="Calibri" pitchFamily="34" charset="0"/>
              </a:rPr>
              <a:t>rozhodly </a:t>
            </a:r>
            <a:r>
              <a:rPr lang="cs-CZ" sz="1700" b="1" dirty="0">
                <a:latin typeface="Calibri" pitchFamily="34" charset="0"/>
              </a:rPr>
              <a:t>systematicky sledovat úroveň a míru naplňování veřejné služby, kterou má </a:t>
            </a:r>
            <a:r>
              <a:rPr lang="cs-CZ" sz="1700" b="1" dirty="0" smtClean="0">
                <a:latin typeface="Calibri" pitchFamily="34" charset="0"/>
              </a:rPr>
              <a:t>ČT zajišťovat</a:t>
            </a:r>
            <a:r>
              <a:rPr lang="cs-CZ" sz="1700" b="1" dirty="0">
                <a:latin typeface="Calibri" pitchFamily="34" charset="0"/>
              </a:rPr>
              <a:t>, lze shrnout do následujících bodů:</a:t>
            </a:r>
          </a:p>
          <a:p>
            <a:pPr marL="657225" lvl="1" indent="-285750" defTabSz="258763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endParaRPr lang="cs-CZ" sz="1000" b="0" dirty="0" smtClean="0">
              <a:latin typeface="Calibri" pitchFamily="34" charset="0"/>
            </a:endParaRPr>
          </a:p>
          <a:p>
            <a:pPr marL="657225" lvl="1" indent="-285750" defTabSz="258763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 smtClean="0">
                <a:latin typeface="Calibri" pitchFamily="34" charset="0"/>
              </a:rPr>
              <a:t>Zákon </a:t>
            </a:r>
            <a:r>
              <a:rPr lang="cs-CZ" sz="1600" b="0" dirty="0">
                <a:latin typeface="Calibri" pitchFamily="34" charset="0"/>
              </a:rPr>
              <a:t>o České televizi a Kodex České televize definují celou řadu obecných i konkrétních požadavků na televizní vysílání veřejné služby. Zároveň je vyžadováno pravidelné sledování míry naplňování těchto požadavků.</a:t>
            </a:r>
          </a:p>
          <a:p>
            <a:pPr marL="657225" lvl="1" indent="-285750" defTabSz="258763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>
                <a:latin typeface="Calibri" pitchFamily="34" charset="0"/>
              </a:rPr>
              <a:t>Země s dlouholetou tradicí médií veřejné služby - například Velká Británie či Nizozemí - mají procesy monitorující naplňování  principů veřejné služby již nastavené, jiné západoevropské státy je zavádějí. Jedná se o logický vývoj a Česká televize by se ve středo- a východoevropském prostoru ráda stala průkopnicí měření hodnoty poskytované médii veřejné služby.</a:t>
            </a:r>
          </a:p>
          <a:p>
            <a:pPr marL="657225" lvl="1" indent="-285750" defTabSz="258763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>
                <a:latin typeface="Calibri" pitchFamily="34" charset="0"/>
              </a:rPr>
              <a:t>Výstupy z měření a hodnocení </a:t>
            </a:r>
            <a:r>
              <a:rPr lang="cs-CZ" sz="1600" b="0" dirty="0" smtClean="0">
                <a:latin typeface="Calibri" pitchFamily="34" charset="0"/>
              </a:rPr>
              <a:t>slouží </a:t>
            </a:r>
            <a:r>
              <a:rPr lang="cs-CZ" sz="1600" b="0" dirty="0">
                <a:latin typeface="Calibri" pitchFamily="34" charset="0"/>
              </a:rPr>
              <a:t>k realizaci dohledu Rady ČT nad plněním úkolů veřejné služby </a:t>
            </a:r>
            <a:r>
              <a:rPr lang="cs-CZ" sz="1600" b="0" dirty="0" smtClean="0">
                <a:latin typeface="Calibri" pitchFamily="34" charset="0"/>
              </a:rPr>
              <a:t>Českou televizí.</a:t>
            </a:r>
            <a:endParaRPr lang="cs-CZ" sz="1600" b="0" dirty="0">
              <a:latin typeface="Calibri" pitchFamily="34" charset="0"/>
            </a:endParaRPr>
          </a:p>
          <a:p>
            <a:pPr marL="657225" lvl="1" indent="-285750" defTabSz="258763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>
                <a:latin typeface="Calibri" pitchFamily="34" charset="0"/>
              </a:rPr>
              <a:t>Na interní úrovni </a:t>
            </a:r>
            <a:r>
              <a:rPr lang="cs-CZ" sz="1600" b="0" dirty="0" smtClean="0">
                <a:latin typeface="Calibri" pitchFamily="34" charset="0"/>
              </a:rPr>
              <a:t>poskytuje </a:t>
            </a:r>
            <a:r>
              <a:rPr lang="cs-CZ" sz="1600" b="0" dirty="0">
                <a:latin typeface="Calibri" pitchFamily="34" charset="0"/>
              </a:rPr>
              <a:t>hodnocení zpětnou vazbu pro sestavování programu, pro lepší a efektivnější řízení či kvalitnější kontrolu procesů v rámci České televize.</a:t>
            </a:r>
          </a:p>
        </p:txBody>
      </p:sp>
    </p:spTree>
    <p:extLst>
      <p:ext uri="{BB962C8B-B14F-4D97-AF65-F5344CB8AC3E}">
        <p14:creationId xmlns:p14="http://schemas.microsoft.com/office/powerpoint/2010/main" val="36258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03494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STRUKTURA SPORTOVNÍCH POŘADŮ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V roce 2012 došlo oproti předchozímu roku k výraznému nárůstu podílu menších a kombinovaných sportovních odvětví. 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Hlavní příčinou je extenzivní vysílání ČT z Olympijských her v Londýně, kdy byl a) věnován prostor i relativně okrajovým sportům, které v neolympijských letech nejsou v popředí zájmu; b) docházelo ke kombinování živých přenosů z různých sportovních odvětví v rámci jednoho bloku vysílacího schématu (tedy v rámci jednoho pořadu). </a:t>
            </a:r>
            <a:endParaRPr lang="cs-CZ" sz="1300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246241477"/>
              </p:ext>
            </p:extLst>
          </p:nvPr>
        </p:nvGraphicFramePr>
        <p:xfrm>
          <a:off x="177354" y="2328530"/>
          <a:ext cx="8789292" cy="434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59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803006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SPOKOJENOST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SPORTOVNÍMI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POŘADY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Mezi žánry, prostřednictvím kterých je naplňován cíl </a:t>
            </a:r>
            <a:r>
              <a:rPr lang="cs-CZ" sz="1300" dirty="0" smtClean="0"/>
              <a:t>„</a:t>
            </a:r>
            <a:r>
              <a:rPr lang="cs-CZ" sz="1300" dirty="0"/>
              <a:t>Stimulace kreativity a kvality v oblasti kultury (v širokém smyslu)“, </a:t>
            </a:r>
            <a:r>
              <a:rPr lang="cs-CZ" sz="1300" dirty="0" smtClean="0"/>
              <a:t>řadí mezinárodní </a:t>
            </a:r>
            <a:r>
              <a:rPr lang="cs-CZ" sz="1300" dirty="0"/>
              <a:t>konvence </a:t>
            </a:r>
            <a:r>
              <a:rPr lang="cs-CZ" sz="1300" dirty="0" smtClean="0"/>
              <a:t>i </a:t>
            </a:r>
            <a:r>
              <a:rPr lang="cs-CZ" sz="1300" dirty="0"/>
              <a:t>sportovní pořady. </a:t>
            </a:r>
            <a:endParaRPr lang="cs-CZ" sz="1300" dirty="0" smtClean="0"/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71% populace je spokojeno s pokrytím špičkových domácích a zahraničních akcí.</a:t>
            </a:r>
            <a:endParaRPr lang="en-GB" sz="13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2348880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Zdroj: Tracking ČT</a:t>
            </a:r>
            <a:endParaRPr lang="cs-CZ" sz="14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300" dirty="0">
              <a:latin typeface="Calibri" pitchFamily="34" charset="0"/>
            </a:endParaRPr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35641"/>
              </p:ext>
            </p:extLst>
          </p:nvPr>
        </p:nvGraphicFramePr>
        <p:xfrm>
          <a:off x="379412" y="2786958"/>
          <a:ext cx="8385175" cy="179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93378" y="4580235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30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299733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VÝKONNOST JEDNOTLIVÝCH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PROGRAMOVÝCH TYPŮ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288847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>
                <a:ea typeface="Calibri"/>
                <a:cs typeface="Times New Roman"/>
              </a:rPr>
              <a:t>Největší podíl na </a:t>
            </a:r>
            <a:r>
              <a:rPr lang="cs-CZ" sz="1300" dirty="0" smtClean="0">
                <a:ea typeface="Calibri"/>
                <a:cs typeface="Times New Roman"/>
              </a:rPr>
              <a:t>naplňování daného cíle mají </a:t>
            </a:r>
            <a:r>
              <a:rPr lang="cs-CZ" sz="1300" dirty="0">
                <a:ea typeface="Calibri"/>
                <a:cs typeface="Times New Roman"/>
              </a:rPr>
              <a:t>dramatické pořady s konstantním zásahem </a:t>
            </a:r>
            <a:r>
              <a:rPr lang="cs-CZ" sz="1300" dirty="0" smtClean="0">
                <a:ea typeface="Calibri"/>
                <a:cs typeface="Times New Roman"/>
              </a:rPr>
              <a:t>58 % </a:t>
            </a:r>
            <a:r>
              <a:rPr lang="cs-CZ" sz="1300" dirty="0">
                <a:ea typeface="Calibri"/>
                <a:cs typeface="Times New Roman"/>
              </a:rPr>
              <a:t>populace 15</a:t>
            </a:r>
            <a:r>
              <a:rPr lang="cs-CZ" sz="1300" dirty="0" smtClean="0">
                <a:ea typeface="Calibri"/>
                <a:cs typeface="Times New Roman"/>
              </a:rPr>
              <a:t>+. Spokojenost </a:t>
            </a:r>
            <a:r>
              <a:rPr lang="cs-CZ" sz="1300" dirty="0">
                <a:ea typeface="Calibri"/>
                <a:cs typeface="Times New Roman"/>
              </a:rPr>
              <a:t>s </a:t>
            </a:r>
            <a:r>
              <a:rPr lang="cs-CZ" sz="1300" dirty="0" smtClean="0">
                <a:ea typeface="Calibri"/>
                <a:cs typeface="Times New Roman"/>
              </a:rPr>
              <a:t>dramatickými pořady vzrostla </a:t>
            </a:r>
            <a:r>
              <a:rPr lang="cs-CZ" sz="1300" dirty="0">
                <a:ea typeface="Calibri"/>
                <a:cs typeface="Times New Roman"/>
              </a:rPr>
              <a:t>z </a:t>
            </a:r>
            <a:r>
              <a:rPr lang="cs-CZ" sz="1300" dirty="0" smtClean="0">
                <a:ea typeface="Calibri"/>
                <a:cs typeface="Times New Roman"/>
              </a:rPr>
              <a:t>88 % </a:t>
            </a:r>
            <a:r>
              <a:rPr lang="cs-CZ" sz="1300" dirty="0">
                <a:ea typeface="Calibri"/>
                <a:cs typeface="Times New Roman"/>
              </a:rPr>
              <a:t>na </a:t>
            </a:r>
            <a:r>
              <a:rPr lang="cs-CZ" sz="1300" dirty="0" smtClean="0">
                <a:ea typeface="Calibri"/>
                <a:cs typeface="Times New Roman"/>
              </a:rPr>
              <a:t>90 % a </a:t>
            </a:r>
            <a:r>
              <a:rPr lang="cs-CZ" sz="1300" dirty="0">
                <a:ea typeface="Calibri"/>
                <a:cs typeface="Times New Roman"/>
              </a:rPr>
              <a:t>dostala se tak na průměrnou úroveň </a:t>
            </a:r>
            <a:r>
              <a:rPr lang="cs-CZ" sz="1300" dirty="0" smtClean="0">
                <a:ea typeface="Calibri"/>
                <a:cs typeface="Times New Roman"/>
              </a:rPr>
              <a:t>celé </a:t>
            </a:r>
            <a:r>
              <a:rPr lang="cs-CZ" sz="1300" dirty="0">
                <a:ea typeface="Calibri"/>
                <a:cs typeface="Times New Roman"/>
              </a:rPr>
              <a:t>ČT.  </a:t>
            </a:r>
            <a:endParaRPr lang="cs-CZ" sz="1300" dirty="0" smtClean="0">
              <a:ea typeface="Calibri"/>
              <a:cs typeface="Times New Roman"/>
            </a:endParaRP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>
                <a:ea typeface="Calibri"/>
                <a:cs typeface="Times New Roman"/>
              </a:rPr>
              <a:t>Druhý </a:t>
            </a:r>
            <a:r>
              <a:rPr lang="cs-CZ" sz="1300" dirty="0">
                <a:ea typeface="Calibri"/>
                <a:cs typeface="Times New Roman"/>
              </a:rPr>
              <a:t>největší podíl mají zábavní pořady, </a:t>
            </a:r>
            <a:r>
              <a:rPr lang="cs-CZ" sz="1300" dirty="0" smtClean="0">
                <a:ea typeface="Calibri"/>
                <a:cs typeface="Times New Roman"/>
              </a:rPr>
              <a:t>u nichž meziročně </a:t>
            </a:r>
            <a:r>
              <a:rPr lang="cs-CZ" sz="1300" dirty="0">
                <a:ea typeface="Calibri"/>
                <a:cs typeface="Times New Roman"/>
              </a:rPr>
              <a:t>mírně vzrostl jak zásah, tak spokojenost. </a:t>
            </a:r>
            <a:endParaRPr lang="cs-CZ" sz="1300" dirty="0" smtClean="0">
              <a:ea typeface="Calibri"/>
              <a:cs typeface="Times New Roman"/>
            </a:endParaRP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>
                <a:ea typeface="Calibri"/>
                <a:cs typeface="Times New Roman"/>
              </a:rPr>
              <a:t>Na </a:t>
            </a:r>
            <a:r>
              <a:rPr lang="cs-CZ" sz="1300" dirty="0">
                <a:ea typeface="Calibri"/>
                <a:cs typeface="Times New Roman"/>
              </a:rPr>
              <a:t>třetím místě stojí dokumentární pořady, jejichž zásah i spokojenost se také meziročně zvýšily, </a:t>
            </a:r>
            <a:r>
              <a:rPr lang="cs-CZ" sz="1300" dirty="0" smtClean="0">
                <a:ea typeface="Calibri"/>
                <a:cs typeface="Times New Roman"/>
              </a:rPr>
              <a:t>byť se poněkud </a:t>
            </a:r>
            <a:r>
              <a:rPr lang="cs-CZ" sz="1300" dirty="0">
                <a:ea typeface="Calibri"/>
                <a:cs typeface="Times New Roman"/>
              </a:rPr>
              <a:t>snížila </a:t>
            </a:r>
            <a:r>
              <a:rPr lang="cs-CZ" sz="1300" dirty="0" smtClean="0">
                <a:ea typeface="Calibri"/>
                <a:cs typeface="Times New Roman"/>
              </a:rPr>
              <a:t>jejich žánrová pestrost.</a:t>
            </a:r>
            <a:endParaRPr lang="en-GB" sz="13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84450"/>
              </p:ext>
            </p:extLst>
          </p:nvPr>
        </p:nvGraphicFramePr>
        <p:xfrm>
          <a:off x="318971" y="2977205"/>
          <a:ext cx="8644285" cy="25546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00701"/>
                <a:gridCol w="458974"/>
                <a:gridCol w="458974"/>
                <a:gridCol w="458974"/>
                <a:gridCol w="458974"/>
                <a:gridCol w="458974"/>
                <a:gridCol w="458974"/>
                <a:gridCol w="458974"/>
                <a:gridCol w="458974"/>
                <a:gridCol w="458974"/>
                <a:gridCol w="458974"/>
                <a:gridCol w="458974"/>
                <a:gridCol w="458974"/>
                <a:gridCol w="458974"/>
                <a:gridCol w="458974"/>
                <a:gridCol w="458974"/>
                <a:gridCol w="458974"/>
              </a:tblGrid>
              <a:tr h="1008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Dramatické pořady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Hudební pořady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Zábavní pořady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Dětské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pořady*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Publicistic-ké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pořady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Náboženské pořady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Dokumen-tární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pořady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Sportovní pořady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7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Zásah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reach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15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+)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58%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58%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48%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37%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7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Spokojenost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87%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7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Hlavní kanál ČT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84%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61573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41195" y="5785519"/>
            <a:ext cx="5622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Zásah dětských pořadů ve věkové skupině 4-14 let činil 36 % v roce 2011 a 37 % v roce 2012.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A4. VÝSTUPY - OBECNÝ CÍL 4</a:t>
            </a:r>
            <a:endParaRPr lang="cs-CZ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66773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OBECNÉ INDIKÁTORY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REGIONÁLNÍHO VYSÍLÁNÍ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Mezi roky 2011 a 2012 vzrostl zásah regionálních pořadů z </a:t>
            </a:r>
            <a:r>
              <a:rPr lang="cs-CZ" sz="1300" dirty="0" smtClean="0"/>
              <a:t>8 % </a:t>
            </a:r>
            <a:r>
              <a:rPr lang="cs-CZ" sz="1300" dirty="0"/>
              <a:t>na </a:t>
            </a:r>
            <a:r>
              <a:rPr lang="cs-CZ" sz="1300" dirty="0" smtClean="0"/>
              <a:t>11 % </a:t>
            </a:r>
            <a:r>
              <a:rPr lang="cs-CZ" sz="1300" dirty="0"/>
              <a:t>a spokojenost diváků z </a:t>
            </a:r>
            <a:r>
              <a:rPr lang="cs-CZ" sz="1300" dirty="0" smtClean="0"/>
              <a:t>91 % </a:t>
            </a:r>
            <a:r>
              <a:rPr lang="cs-CZ" sz="1300" dirty="0"/>
              <a:t>na </a:t>
            </a:r>
            <a:r>
              <a:rPr lang="cs-CZ" sz="1300" dirty="0" smtClean="0"/>
              <a:t>93 %.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77 % populace </a:t>
            </a:r>
            <a:r>
              <a:rPr lang="cs-CZ" sz="1300" dirty="0"/>
              <a:t>je názoru, že ČT dává ve svém vysílání dostatečný prostor pro prezentaci kultury a života národnostních a etnických menšin v ČR </a:t>
            </a:r>
            <a:r>
              <a:rPr lang="cs-CZ" sz="1300" dirty="0" smtClean="0"/>
              <a:t>(Index </a:t>
            </a:r>
            <a:r>
              <a:rPr lang="cs-CZ" sz="1300" dirty="0"/>
              <a:t>indikátoru </a:t>
            </a:r>
            <a:r>
              <a:rPr lang="cs-CZ" sz="1300" dirty="0" smtClean="0"/>
              <a:t>64 %).</a:t>
            </a:r>
            <a:endParaRPr lang="en-GB" sz="1300" dirty="0"/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934817"/>
              </p:ext>
            </p:extLst>
          </p:nvPr>
        </p:nvGraphicFramePr>
        <p:xfrm>
          <a:off x="393378" y="2887075"/>
          <a:ext cx="8385175" cy="305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2384964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Zdroje</a:t>
            </a:r>
            <a:r>
              <a:rPr lang="cs-CZ" sz="1400" b="1" dirty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ATO Mediaresearch, DKV ČT, Tracking ČT, AOP ČT</a:t>
            </a:r>
            <a:endParaRPr lang="cs-CZ" sz="1300" dirty="0">
              <a:latin typeface="Calibri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93378" y="6093296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76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43836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PŘEDSTAVOVÁNÍ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RŮZNÝCH REGIONŮ A OBCÍ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Celkový počet různých měst a obcí zmíněných v rámci pořadu Události v regionech se držel v letech 2011 a 2012 na přibližně stejné úrovni.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Mírně poklesl počet různých sídel zmíněných v regionálním vysílání na brněnském okruhu, naopak na pražském a ostravském okruhu došlo k mírnému nárůstu.</a:t>
            </a:r>
            <a:endParaRPr lang="en-GB" sz="13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97162"/>
              </p:ext>
            </p:extLst>
          </p:nvPr>
        </p:nvGraphicFramePr>
        <p:xfrm>
          <a:off x="2747639" y="3068960"/>
          <a:ext cx="3744415" cy="1319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4955"/>
                <a:gridCol w="1009730"/>
                <a:gridCol w="100973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2011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2012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UVR Praha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651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684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UVR Brno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372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UVR Ostrava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226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Součet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1236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1256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7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152747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PODÍL REGIONÁLNÍCH STUDIÍ NA VÝROBĚ PROGRAMU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5"/>
            <a:ext cx="8686800" cy="821014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Brněnské studio ČT se v roce 2012 podílelo na vysílání ČT1 14 % a na vysílání ČT2 10 %.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Ostravské studio ČT se </a:t>
            </a:r>
            <a:r>
              <a:rPr lang="cs-CZ" sz="1300" dirty="0"/>
              <a:t>v roce 2012 podílelo na vysílání ČT1 </a:t>
            </a:r>
            <a:r>
              <a:rPr lang="cs-CZ" sz="1300" dirty="0" smtClean="0"/>
              <a:t>10 % </a:t>
            </a:r>
            <a:r>
              <a:rPr lang="cs-CZ" sz="1300" dirty="0"/>
              <a:t>a na vysílání ČT2 </a:t>
            </a:r>
            <a:r>
              <a:rPr lang="cs-CZ" sz="1300" dirty="0" smtClean="0"/>
              <a:t>rovněž 10 %.</a:t>
            </a:r>
            <a:endParaRPr lang="cs-CZ" sz="1300" dirty="0"/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sz="13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6812" y="1988840"/>
            <a:ext cx="8937625" cy="798241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71463">
              <a:spcBef>
                <a:spcPct val="20000"/>
              </a:spcBef>
              <a:spcAft>
                <a:spcPct val="20000"/>
              </a:spcAft>
              <a:tabLst>
                <a:tab pos="63182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Podíl jednotlivých studií na celostátním vysílání ČT1 a ČT2</a:t>
            </a:r>
          </a:p>
          <a:p>
            <a:pPr marL="1588" indent="-1588" algn="ctr" defTabSz="271463">
              <a:spcBef>
                <a:spcPct val="20000"/>
              </a:spcBef>
              <a:spcAft>
                <a:spcPct val="20000"/>
              </a:spcAft>
              <a:tabLst>
                <a:tab pos="631825" algn="l"/>
              </a:tabLst>
              <a:defRPr/>
            </a:pPr>
            <a:r>
              <a:rPr lang="cs-CZ" sz="1500" b="1" dirty="0" smtClean="0">
                <a:latin typeface="Calibri" pitchFamily="34" charset="0"/>
              </a:rPr>
              <a:t>Zdroj: AOP ČT</a:t>
            </a:r>
            <a:endParaRPr lang="cs-CZ" sz="1500" dirty="0">
              <a:latin typeface="Calibri" pitchFamily="34" charset="0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52198147"/>
              </p:ext>
            </p:extLst>
          </p:nvPr>
        </p:nvGraphicFramePr>
        <p:xfrm>
          <a:off x="173955" y="2924944"/>
          <a:ext cx="8789292" cy="191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245587620"/>
              </p:ext>
            </p:extLst>
          </p:nvPr>
        </p:nvGraphicFramePr>
        <p:xfrm>
          <a:off x="173955" y="4797152"/>
          <a:ext cx="8789292" cy="191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53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A5. VÝSTUPY - OBECNÝ CÍL 5</a:t>
            </a:r>
            <a:endParaRPr lang="cs-CZ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49304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PŘEVZATÉ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POŘADY, PODÍL EVROPSKÉ TVORBY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Meziročně mírně vzrostl průměrný týdenní zásah převzatých pořadů (z 45 % na 47 %). Spokojenost se zlepšila o 1 p.b.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O jeden procentní bod klesl celkový podíl evropské tvorby na vysílání ČT (z 94 % na 93 %).</a:t>
            </a:r>
            <a:endParaRPr lang="en-GB" sz="1300" dirty="0"/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689487"/>
              </p:ext>
            </p:extLst>
          </p:nvPr>
        </p:nvGraphicFramePr>
        <p:xfrm>
          <a:off x="365447" y="3034301"/>
          <a:ext cx="8385175" cy="291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2600988"/>
            <a:ext cx="8937625" cy="467079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Zdroje</a:t>
            </a:r>
            <a:r>
              <a:rPr lang="cs-CZ" sz="1400" b="1" dirty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ATO Mediaresearch, DKV ČT, Tracking ČT, AOP ČT</a:t>
            </a:r>
            <a:endParaRPr lang="cs-CZ" sz="1300" dirty="0">
              <a:latin typeface="Calibri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93378" y="5948387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76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83354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PODÍL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EVROPSKÉ A ZÁMOŘSKÉ TVORBY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Meziročně nejvíce vzrostl podíl neevropské tvorby v oblasti </a:t>
            </a:r>
            <a:r>
              <a:rPr lang="cs-CZ" sz="1300" dirty="0" smtClean="0"/>
              <a:t>dramatiky, a to </a:t>
            </a:r>
            <a:r>
              <a:rPr lang="cs-CZ" sz="1300" dirty="0"/>
              <a:t>z </a:t>
            </a:r>
            <a:r>
              <a:rPr lang="cs-CZ" sz="1300" dirty="0" smtClean="0"/>
              <a:t>24 % v roce 2011 na 31 % </a:t>
            </a:r>
            <a:r>
              <a:rPr lang="cs-CZ" sz="1300" dirty="0"/>
              <a:t>v roce 2012</a:t>
            </a:r>
            <a:r>
              <a:rPr lang="cs-CZ" sz="1300" dirty="0" smtClean="0"/>
              <a:t>.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Celkově však zůstává podíl evropské tvorby na vysílání ČT zcela dominantní.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sz="13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03188" y="2276872"/>
            <a:ext cx="8937625" cy="882026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71463">
              <a:spcBef>
                <a:spcPct val="20000"/>
              </a:spcBef>
              <a:spcAft>
                <a:spcPct val="20000"/>
              </a:spcAft>
              <a:tabLst>
                <a:tab pos="63182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Podíl </a:t>
            </a:r>
            <a:r>
              <a:rPr lang="cs-CZ" sz="2300" b="1" dirty="0">
                <a:latin typeface="Calibri" pitchFamily="34" charset="0"/>
              </a:rPr>
              <a:t>evropských </a:t>
            </a:r>
            <a:r>
              <a:rPr lang="cs-CZ" sz="2300" b="1" dirty="0" smtClean="0">
                <a:latin typeface="Calibri" pitchFamily="34" charset="0"/>
              </a:rPr>
              <a:t>(včetně ČR) a </a:t>
            </a:r>
            <a:r>
              <a:rPr lang="cs-CZ" sz="2300" b="1" dirty="0">
                <a:latin typeface="Calibri" pitchFamily="34" charset="0"/>
              </a:rPr>
              <a:t>zámořských pořadů na </a:t>
            </a:r>
            <a:r>
              <a:rPr lang="cs-CZ" sz="2300" b="1" dirty="0" smtClean="0">
                <a:latin typeface="Calibri" pitchFamily="34" charset="0"/>
              </a:rPr>
              <a:t>všech podle </a:t>
            </a:r>
            <a:r>
              <a:rPr lang="cs-CZ" sz="2300" b="1" dirty="0">
                <a:latin typeface="Calibri" pitchFamily="34" charset="0"/>
              </a:rPr>
              <a:t>jednotlivých </a:t>
            </a:r>
            <a:r>
              <a:rPr lang="cs-CZ" sz="2300" b="1" dirty="0" smtClean="0">
                <a:latin typeface="Calibri" pitchFamily="34" charset="0"/>
              </a:rPr>
              <a:t>žánrů</a:t>
            </a:r>
          </a:p>
          <a:p>
            <a:pPr marL="1588" lvl="0" indent="-1588" algn="ctr" defTabSz="271463">
              <a:spcBef>
                <a:spcPct val="20000"/>
              </a:spcBef>
              <a:spcAft>
                <a:spcPct val="20000"/>
              </a:spcAft>
              <a:tabLst>
                <a:tab pos="631825" algn="l"/>
              </a:tabLst>
              <a:defRPr/>
            </a:pPr>
            <a:endParaRPr lang="cs-CZ" sz="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588" lvl="0" indent="-1588" algn="ctr" defTabSz="271463">
              <a:spcBef>
                <a:spcPct val="20000"/>
              </a:spcBef>
              <a:spcAft>
                <a:spcPct val="20000"/>
              </a:spcAft>
              <a:tabLst>
                <a:tab pos="631825" algn="l"/>
              </a:tabLst>
              <a:defRPr/>
            </a:pPr>
            <a:r>
              <a:rPr lang="cs-CZ" sz="1500" b="1" dirty="0" smtClean="0">
                <a:solidFill>
                  <a:prstClr val="black"/>
                </a:solidFill>
                <a:latin typeface="Calibri" pitchFamily="34" charset="0"/>
              </a:rPr>
              <a:t>Zdroj: AOP ČT</a:t>
            </a:r>
            <a:endParaRPr lang="cs-CZ" sz="1300" dirty="0">
              <a:latin typeface="Calibri" pitchFamily="34" charset="0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264671340"/>
              </p:ext>
            </p:extLst>
          </p:nvPr>
        </p:nvGraphicFramePr>
        <p:xfrm>
          <a:off x="177354" y="3205679"/>
          <a:ext cx="4322638" cy="355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209692815"/>
              </p:ext>
            </p:extLst>
          </p:nvPr>
        </p:nvGraphicFramePr>
        <p:xfrm>
          <a:off x="4718175" y="3212976"/>
          <a:ext cx="4322638" cy="355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5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03188" y="1124744"/>
            <a:ext cx="8937625" cy="5487987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lIns="91431" tIns="45716" rIns="91431" bIns="45716"/>
          <a:lstStyle/>
          <a:p>
            <a:pPr marL="182563" indent="-182563" algn="ctr" defTabSz="258763">
              <a:spcBef>
                <a:spcPct val="25000"/>
              </a:spcBef>
              <a:spcAft>
                <a:spcPct val="20000"/>
              </a:spcAft>
              <a:tabLst>
                <a:tab pos="361950" algn="l"/>
              </a:tabLst>
            </a:pPr>
            <a:r>
              <a:rPr lang="cs-CZ" sz="2600" b="1" dirty="0">
                <a:latin typeface="Calibri" pitchFamily="34" charset="0"/>
              </a:rPr>
              <a:t>PRINCIPY HODNOCENÍ</a:t>
            </a:r>
          </a:p>
          <a:p>
            <a:pPr indent="12700" defTabSz="258763">
              <a:tabLst>
                <a:tab pos="533400" algn="l"/>
              </a:tabLst>
            </a:pPr>
            <a:r>
              <a:rPr lang="cs-CZ" sz="1700" b="1" dirty="0">
                <a:latin typeface="Calibri" pitchFamily="34" charset="0"/>
              </a:rPr>
              <a:t>Hodnocení </a:t>
            </a:r>
            <a:r>
              <a:rPr lang="cs-CZ" sz="1700" b="1" dirty="0" smtClean="0">
                <a:latin typeface="Calibri" pitchFamily="34" charset="0"/>
              </a:rPr>
              <a:t>je </a:t>
            </a:r>
            <a:r>
              <a:rPr lang="cs-CZ" sz="1700" b="1" dirty="0">
                <a:latin typeface="Calibri" pitchFamily="34" charset="0"/>
              </a:rPr>
              <a:t>realizováno </a:t>
            </a:r>
            <a:r>
              <a:rPr lang="cs-CZ" sz="1700" b="1" dirty="0" smtClean="0">
                <a:latin typeface="Calibri" pitchFamily="34" charset="0"/>
              </a:rPr>
              <a:t>pomocí </a:t>
            </a:r>
            <a:r>
              <a:rPr lang="cs-CZ" sz="1700" b="1" dirty="0">
                <a:latin typeface="Calibri" pitchFamily="34" charset="0"/>
              </a:rPr>
              <a:t>tří </a:t>
            </a:r>
            <a:r>
              <a:rPr lang="cs-CZ" sz="1700" b="1" dirty="0" smtClean="0">
                <a:latin typeface="Calibri" pitchFamily="34" charset="0"/>
              </a:rPr>
              <a:t>metodických přístupů, vzájemně odlišných typem zjišťovaných indikátorů plnění veřejné služby:</a:t>
            </a:r>
            <a:endParaRPr lang="cs-CZ" sz="1700" b="1" dirty="0">
              <a:latin typeface="Calibri" pitchFamily="34" charset="0"/>
            </a:endParaRP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tabLst>
                <a:tab pos="533400" algn="l"/>
              </a:tabLst>
            </a:pPr>
            <a:endParaRPr lang="cs-CZ" sz="1000" b="0" dirty="0">
              <a:latin typeface="Calibri" pitchFamily="34" charset="0"/>
            </a:endParaRP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b="0" dirty="0" smtClean="0">
                <a:latin typeface="Calibri" pitchFamily="34" charset="0"/>
              </a:rPr>
              <a:t>Indikátory vycházející </a:t>
            </a:r>
            <a:r>
              <a:rPr lang="cs-CZ" sz="1600" b="0" dirty="0">
                <a:latin typeface="Calibri" pitchFamily="34" charset="0"/>
              </a:rPr>
              <a:t>z </a:t>
            </a:r>
            <a:r>
              <a:rPr lang="cs-CZ" sz="1600" b="0" u="sng" dirty="0" smtClean="0">
                <a:latin typeface="Calibri" pitchFamily="34" charset="0"/>
              </a:rPr>
              <a:t>měřitelného chování a postojů </a:t>
            </a:r>
            <a:r>
              <a:rPr lang="cs-CZ" sz="1600" b="0" u="sng" dirty="0">
                <a:latin typeface="Calibri" pitchFamily="34" charset="0"/>
              </a:rPr>
              <a:t>veřejnosti</a:t>
            </a:r>
            <a:r>
              <a:rPr lang="cs-CZ" sz="1600" b="0" dirty="0">
                <a:latin typeface="Calibri" pitchFamily="34" charset="0"/>
              </a:rPr>
              <a:t>,</a:t>
            </a: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b="0" dirty="0" smtClean="0">
                <a:latin typeface="Calibri" pitchFamily="34" charset="0"/>
              </a:rPr>
              <a:t>Indikátory vycházející </a:t>
            </a:r>
            <a:r>
              <a:rPr lang="cs-CZ" sz="1600" b="0" dirty="0">
                <a:latin typeface="Calibri" pitchFamily="34" charset="0"/>
              </a:rPr>
              <a:t>z </a:t>
            </a:r>
            <a:r>
              <a:rPr lang="cs-CZ" sz="1600" b="0" u="sng" dirty="0">
                <a:latin typeface="Calibri" pitchFamily="34" charset="0"/>
              </a:rPr>
              <a:t>expertního posouzení plnění zásad definovaných Kodexem ČT,</a:t>
            </a: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b="0" dirty="0" smtClean="0">
                <a:latin typeface="Calibri" pitchFamily="34" charset="0"/>
              </a:rPr>
              <a:t>Indikátory vycházející </a:t>
            </a:r>
            <a:r>
              <a:rPr lang="cs-CZ" sz="1600" b="0" dirty="0">
                <a:latin typeface="Calibri" pitchFamily="34" charset="0"/>
              </a:rPr>
              <a:t>z </a:t>
            </a:r>
            <a:r>
              <a:rPr lang="cs-CZ" sz="1600" b="0" u="sng" dirty="0">
                <a:latin typeface="Calibri" pitchFamily="34" charset="0"/>
              </a:rPr>
              <a:t>tzv. „tvrdých dat“,</a:t>
            </a:r>
            <a:r>
              <a:rPr lang="cs-CZ" sz="1600" b="0" dirty="0">
                <a:latin typeface="Calibri" pitchFamily="34" charset="0"/>
              </a:rPr>
              <a:t> např. z databáze odvysílaných pořadů AOP.</a:t>
            </a:r>
          </a:p>
          <a:p>
            <a:pPr indent="12700" defTabSz="258763">
              <a:tabLst>
                <a:tab pos="533400" algn="l"/>
              </a:tabLst>
            </a:pPr>
            <a:endParaRPr lang="cs-CZ" sz="1600" dirty="0">
              <a:latin typeface="Calibri" pitchFamily="34" charset="0"/>
            </a:endParaRPr>
          </a:p>
          <a:p>
            <a:pPr indent="12700" defTabSz="258763">
              <a:tabLst>
                <a:tab pos="533400" algn="l"/>
              </a:tabLst>
            </a:pPr>
            <a:r>
              <a:rPr lang="cs-CZ" sz="1700" b="1" dirty="0">
                <a:latin typeface="Calibri" pitchFamily="34" charset="0"/>
              </a:rPr>
              <a:t>Plnění úkolů veřejné služby ČT </a:t>
            </a:r>
            <a:r>
              <a:rPr lang="cs-CZ" sz="1700" b="1" dirty="0" smtClean="0">
                <a:latin typeface="Calibri" pitchFamily="34" charset="0"/>
              </a:rPr>
              <a:t>je přitom hodnoceno </a:t>
            </a:r>
            <a:r>
              <a:rPr lang="cs-CZ" sz="1700" b="1" dirty="0">
                <a:latin typeface="Calibri" pitchFamily="34" charset="0"/>
              </a:rPr>
              <a:t>ze tří úhlů, tj. podle: </a:t>
            </a:r>
          </a:p>
          <a:p>
            <a:pPr indent="12700" defTabSz="258763">
              <a:tabLst>
                <a:tab pos="533400" algn="l"/>
              </a:tabLst>
            </a:pPr>
            <a:endParaRPr lang="cs-CZ" sz="1000" b="0" dirty="0">
              <a:latin typeface="Calibri" pitchFamily="34" charset="0"/>
            </a:endParaRP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b="0" u="sng" dirty="0" smtClean="0">
                <a:latin typeface="Calibri" pitchFamily="34" charset="0"/>
              </a:rPr>
              <a:t>Míry naplňování </a:t>
            </a:r>
            <a:r>
              <a:rPr lang="cs-CZ" sz="1600" b="0" u="sng" dirty="0">
                <a:latin typeface="Calibri" pitchFamily="34" charset="0"/>
              </a:rPr>
              <a:t>mezinárodně uznávaných obecných cílů</a:t>
            </a:r>
            <a:r>
              <a:rPr lang="cs-CZ" sz="1600" b="0" dirty="0">
                <a:latin typeface="Calibri" pitchFamily="34" charset="0"/>
              </a:rPr>
              <a:t> stanovených pro média veřejné služby, modifikovaných pro podmínky ČT, podle konkrétních zásad definovaných Zákonem o ČT a Kodexem ČT – Výstupy typu 1</a:t>
            </a: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b="0" u="sng" dirty="0">
                <a:latin typeface="Calibri" pitchFamily="34" charset="0"/>
              </a:rPr>
              <a:t>Míry uspokojování potřeb různých diváckých skupin</a:t>
            </a:r>
            <a:r>
              <a:rPr lang="cs-CZ" sz="1600" b="0" dirty="0">
                <a:latin typeface="Calibri" pitchFamily="34" charset="0"/>
              </a:rPr>
              <a:t>, jehož sledování vyžaduje Kodex ČT – Výstupy typu 2</a:t>
            </a: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b="0" u="sng" dirty="0">
                <a:latin typeface="Calibri" pitchFamily="34" charset="0"/>
              </a:rPr>
              <a:t>Vývoje základních ukazatelů charakterizujících úroveň vysílání veřejné služby</a:t>
            </a:r>
            <a:r>
              <a:rPr lang="cs-CZ" sz="1600" b="0" dirty="0">
                <a:latin typeface="Calibri" pitchFamily="34" charset="0"/>
              </a:rPr>
              <a:t>, tj. podle Zásahu, Kvality a Dopadu vysílání (tzv. Metodiky RQI) – Výstupy typu 3</a:t>
            </a: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tabLst>
                <a:tab pos="533400" algn="l"/>
              </a:tabLst>
            </a:pPr>
            <a:endParaRPr lang="cs-CZ" sz="1600" dirty="0">
              <a:latin typeface="Calibri" pitchFamily="34" charset="0"/>
            </a:endParaRPr>
          </a:p>
        </p:txBody>
      </p:sp>
      <p:sp>
        <p:nvSpPr>
          <p:cNvPr id="3" name="Zástupný symbol pro číslo snímku 2"/>
          <p:cNvSpPr txBox="1">
            <a:spLocks noGrp="1"/>
          </p:cNvSpPr>
          <p:nvPr/>
        </p:nvSpPr>
        <p:spPr>
          <a:xfrm>
            <a:off x="7010400" y="649007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575F95-A681-4AC0-988B-B5B2777A144B}" type="slidenum">
              <a:rPr lang="cs-CZ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cs-CZ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50820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3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PRINCIPY</a:t>
                      </a:r>
                      <a:r>
                        <a:rPr lang="cs-CZ" sz="3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HODNOCENÍ</a:t>
                      </a:r>
                      <a:endParaRPr lang="cs-CZ" sz="3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51520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A6. VÝSTUPY - OBECNÝ CÍL 6</a:t>
            </a:r>
            <a:endParaRPr lang="cs-CZ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250409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VÝKON INTERNETOVÝCH PORTÁLŮ ČT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Všechny </a:t>
            </a:r>
            <a:r>
              <a:rPr lang="cs-CZ" sz="1300" dirty="0" smtClean="0"/>
              <a:t>portály </a:t>
            </a:r>
            <a:r>
              <a:rPr lang="cs-CZ" sz="1300" dirty="0"/>
              <a:t>ČT </a:t>
            </a:r>
            <a:r>
              <a:rPr lang="cs-CZ" sz="1300" dirty="0" smtClean="0"/>
              <a:t>vykázaly </a:t>
            </a:r>
            <a:r>
              <a:rPr lang="cs-CZ" sz="1300" dirty="0"/>
              <a:t>meziroční </a:t>
            </a:r>
            <a:r>
              <a:rPr lang="cs-CZ" sz="1300" dirty="0" smtClean="0"/>
              <a:t>příliv návštěvníků.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Nejdynamičtější nárůst návštěvnosti zaznamenal portál www.ctsport.cz </a:t>
            </a:r>
            <a:r>
              <a:rPr lang="cs-CZ" sz="1300" dirty="0"/>
              <a:t>(+82 %) </a:t>
            </a:r>
            <a:r>
              <a:rPr lang="cs-CZ" sz="1300" dirty="0" smtClean="0"/>
              <a:t>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Provoz na kmenovém portálu České televize www.ceskatelevize.cz se meziročně zvýšil o 11 %.</a:t>
            </a:r>
            <a:endParaRPr lang="en-GB" sz="1300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9" y="2360428"/>
            <a:ext cx="6113721" cy="4338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8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B. DIVÁCKÉ SKUPINY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4EC008C-FFD2-4177-8978-C579969B1230}" type="slidenum">
              <a:rPr lang="cs-CZ" smtClean="0"/>
              <a:t>43</a:t>
            </a:fld>
            <a:endParaRPr lang="cs-CZ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3188" y="1124744"/>
            <a:ext cx="8937625" cy="5487987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spcAft>
                <a:spcPct val="20000"/>
              </a:spcAft>
              <a:tabLst>
                <a:tab pos="361950" algn="l"/>
              </a:tabLst>
            </a:pPr>
            <a:r>
              <a:rPr lang="cs-CZ" sz="2600" b="1" dirty="0" smtClean="0">
                <a:latin typeface="Calibri" pitchFamily="34" charset="0"/>
              </a:rPr>
              <a:t>POŽADAVKY </a:t>
            </a:r>
            <a:r>
              <a:rPr lang="cs-CZ" sz="2600" b="1" dirty="0">
                <a:latin typeface="Calibri" pitchFamily="34" charset="0"/>
              </a:rPr>
              <a:t>NA USPOKOJOVÁNÍ POTŘEB A PŘÁNÍ RŮZNÝCH DIVÁCKÝCH </a:t>
            </a:r>
            <a:r>
              <a:rPr lang="cs-CZ" sz="2600" b="1" dirty="0" smtClean="0">
                <a:latin typeface="Calibri" pitchFamily="34" charset="0"/>
              </a:rPr>
              <a:t>SKUPIN, </a:t>
            </a:r>
            <a:r>
              <a:rPr lang="cs-CZ" sz="2600" b="1" dirty="0">
                <a:latin typeface="Calibri" pitchFamily="34" charset="0"/>
              </a:rPr>
              <a:t>KLADENÉ KODEXEM </a:t>
            </a:r>
            <a:r>
              <a:rPr lang="cs-CZ" sz="2600" b="1" dirty="0" smtClean="0">
                <a:latin typeface="Calibri" pitchFamily="34" charset="0"/>
              </a:rPr>
              <a:t>ČT</a:t>
            </a:r>
          </a:p>
          <a:p>
            <a:pPr marL="1588" indent="-1588" algn="ctr" defTabSz="258763">
              <a:spcAft>
                <a:spcPct val="20000"/>
              </a:spcAft>
              <a:tabLst>
                <a:tab pos="361950" algn="l"/>
              </a:tabLst>
            </a:pPr>
            <a:endParaRPr lang="cs-CZ" sz="800" b="1" dirty="0" smtClean="0">
              <a:latin typeface="Calibri" pitchFamily="34" charset="0"/>
            </a:endParaRPr>
          </a:p>
          <a:p>
            <a:pPr marL="1588" indent="-1588" defTabSz="258763">
              <a:spcAft>
                <a:spcPct val="20000"/>
              </a:spcAft>
              <a:tabLst>
                <a:tab pos="361950" algn="l"/>
              </a:tabLst>
            </a:pPr>
            <a:r>
              <a:rPr lang="cs-CZ" sz="1700" b="1" dirty="0" smtClean="0">
                <a:latin typeface="Calibri" pitchFamily="34" charset="0"/>
              </a:rPr>
              <a:t>Kodex ČT stanovuje pro vysílání České televize následující pravidla související s potřebami různých diváckých skupin:</a:t>
            </a:r>
            <a:endParaRPr lang="cs-CZ" sz="1700" b="1" dirty="0">
              <a:latin typeface="Calibri" pitchFamily="34" charset="0"/>
            </a:endParaRPr>
          </a:p>
          <a:p>
            <a:pPr marL="714375" lvl="1" indent="-342900" defTabSz="258763"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endParaRPr lang="cs-CZ" sz="800" b="1" dirty="0" smtClean="0">
              <a:latin typeface="Calibri" pitchFamily="34" charset="0"/>
            </a:endParaRPr>
          </a:p>
          <a:p>
            <a:pPr marL="714375" lvl="1" indent="-342900" defTabSz="258763"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r>
              <a:rPr lang="cs-CZ" sz="1600" dirty="0" smtClean="0">
                <a:latin typeface="Calibri" pitchFamily="34" charset="0"/>
              </a:rPr>
              <a:t>ČT je povinna pravidelně získává a analyzovat údaje o potřebách a přáních jednotlivých diváckých skupin.</a:t>
            </a:r>
          </a:p>
          <a:p>
            <a:pPr marL="714375" lvl="1" indent="-342900" defTabSz="258763"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r>
              <a:rPr lang="cs-CZ" sz="1600" dirty="0" smtClean="0">
                <a:latin typeface="Calibri" pitchFamily="34" charset="0"/>
              </a:rPr>
              <a:t>ČT si musí být vědoma, že se jednotlivé divácké skupiny vzájemně odlišují svým kulturním a uměleckým cítěním a žánry či uměleckými směry, které upřednostňují. Povinností České televize je uspokojit pokud možno celé spektrum diváckých skupin. </a:t>
            </a:r>
          </a:p>
          <a:p>
            <a:pPr marL="714375" lvl="1" indent="-342900" defTabSz="258763"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r>
              <a:rPr lang="cs-CZ" sz="1600" dirty="0" smtClean="0">
                <a:latin typeface="Calibri" pitchFamily="34" charset="0"/>
              </a:rPr>
              <a:t>ČT musí zohledňovat pluralitu diváckých očekávání tak, aby různými pořady, včetně řešení jejich aranžmá, uspokojila různé divácké skupiny.</a:t>
            </a:r>
            <a:r>
              <a:rPr lang="cs-CZ" sz="1600" b="1" dirty="0" smtClean="0">
                <a:latin typeface="Calibri" pitchFamily="34" charset="0"/>
              </a:rPr>
              <a:t> </a:t>
            </a:r>
            <a:endParaRPr lang="cs-CZ" sz="1700" b="1" dirty="0" smtClean="0">
              <a:latin typeface="Calibri" pitchFamily="34" charset="0"/>
            </a:endParaRPr>
          </a:p>
          <a:p>
            <a:pPr marL="714375" lvl="1" indent="-342900" defTabSz="258763">
              <a:spcBef>
                <a:spcPct val="20000"/>
              </a:spcBef>
              <a:tabLst>
                <a:tab pos="361950" algn="l"/>
              </a:tabLst>
            </a:pPr>
            <a:r>
              <a:rPr lang="cs-CZ" sz="1600" dirty="0">
                <a:latin typeface="Calibri" pitchFamily="34" charset="0"/>
              </a:rPr>
              <a:t>	</a:t>
            </a:r>
          </a:p>
        </p:txBody>
      </p:sp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3523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1588" indent="-1588" algn="r" defTabSz="258763">
                        <a:tabLst>
                          <a:tab pos="0" algn="l"/>
                        </a:tabLst>
                      </a:pPr>
                      <a:r>
                        <a:rPr lang="pl-PL" sz="3000" b="1" dirty="0" smtClean="0">
                          <a:solidFill>
                            <a:schemeClr val="bg1"/>
                          </a:solidFill>
                        </a:rPr>
                        <a:t>USPOKOJOVÁNÍ POTŘEB DIVÁCKÝCH SKUPIN</a:t>
                      </a:r>
                      <a:endParaRPr lang="pl-PL" sz="3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51520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276872"/>
            <a:ext cx="7352340" cy="208823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B1. VÝSTUPY – DIVÁCI ORIENTOVANÍ NA POLITICKO-EKONOMICKÉ ZPRAVODAJSTVÍ</a:t>
            </a:r>
            <a:endParaRPr lang="cs-CZ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03874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POROVNÁNÍ ZÁSAHU CS 15+ A SPECIFICKÉ CS KLÍČOVÝMI ZPRAVODAJSKÝMI POŘADY RŮZNÝCH STANIC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5"/>
            <a:ext cx="8686800" cy="735953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Poměr zásahu divácké skupiny orientované na </a:t>
            </a:r>
            <a:r>
              <a:rPr lang="cs-CZ" sz="1300" dirty="0" smtClean="0"/>
              <a:t>politicko-ekonomické zpravodajství </a:t>
            </a:r>
            <a:r>
              <a:rPr lang="cs-CZ" sz="1300" dirty="0"/>
              <a:t>vůči zásahu celé populace 15+ je u zpravodajských relací Události a Události a komentáře výrazně vyšší než u hlavních zpravodajských relací komerčních stanic.</a:t>
            </a:r>
            <a:endParaRPr lang="en-GB" sz="13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07504" y="1844824"/>
            <a:ext cx="8937625" cy="1243897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71463">
              <a:tabLst>
                <a:tab pos="63182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CS: Diváci orientovaní na politicko-ekonomické zpravodajství</a:t>
            </a:r>
          </a:p>
          <a:p>
            <a:pPr marL="1588" indent="-1588" algn="ctr" defTabSz="271463">
              <a:tabLst>
                <a:tab pos="63182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Zásah hlavních zpravodajských pořadů 2012 – Porovnání s CS 15+</a:t>
            </a:r>
          </a:p>
          <a:p>
            <a:pPr marL="1588" lvl="0" indent="-1588" algn="ctr" defTabSz="271463">
              <a:tabLst>
                <a:tab pos="631825" algn="l"/>
              </a:tabLst>
              <a:defRPr/>
            </a:pPr>
            <a:endParaRPr lang="cs-CZ" sz="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500" b="1" dirty="0">
                <a:latin typeface="Calibri" pitchFamily="34" charset="0"/>
              </a:rPr>
              <a:t>Podíl diváků, kteří sledovali </a:t>
            </a:r>
            <a:r>
              <a:rPr lang="cs-CZ" sz="1500" b="1" dirty="0" smtClean="0">
                <a:latin typeface="Calibri" pitchFamily="34" charset="0"/>
              </a:rPr>
              <a:t>pořady </a:t>
            </a:r>
            <a:r>
              <a:rPr lang="cs-CZ" sz="1500" b="1" dirty="0">
                <a:latin typeface="Calibri" pitchFamily="34" charset="0"/>
              </a:rPr>
              <a:t>kontinuálně alespoň 15 minut / </a:t>
            </a:r>
            <a:r>
              <a:rPr lang="cs-CZ" sz="1500" b="1" dirty="0" smtClean="0">
                <a:latin typeface="Calibri" pitchFamily="34" charset="0"/>
              </a:rPr>
              <a:t>Zdroj</a:t>
            </a:r>
            <a:r>
              <a:rPr lang="cs-CZ" sz="1500" b="1" dirty="0">
                <a:latin typeface="Calibri" pitchFamily="34" charset="0"/>
              </a:rPr>
              <a:t>: ATO Mediaresearch</a:t>
            </a:r>
          </a:p>
        </p:txBody>
      </p:sp>
      <p:graphicFrame>
        <p:nvGraphicFramePr>
          <p:cNvPr id="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83400"/>
              </p:ext>
            </p:extLst>
          </p:nvPr>
        </p:nvGraphicFramePr>
        <p:xfrm>
          <a:off x="383728" y="3068960"/>
          <a:ext cx="8385175" cy="370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68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96831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MEZIROČNÍ SROVNÁNÍ ZÁSAHU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SPECIFICKÉ CS ZPRAVODAJSKÝMI POŘADY HLAVNÍCH STANIC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Meziročně </a:t>
            </a:r>
            <a:r>
              <a:rPr lang="cs-CZ" sz="1300" dirty="0"/>
              <a:t>vzrostl zásah divácké skupiny orientované na </a:t>
            </a:r>
            <a:r>
              <a:rPr lang="cs-CZ" sz="1300" dirty="0" smtClean="0"/>
              <a:t>ekonomicko-politické zpravodajství diskusními pořady ČT (z 55 % na 63 %), u publicistických </a:t>
            </a:r>
            <a:r>
              <a:rPr lang="cs-CZ" sz="1300" dirty="0"/>
              <a:t>pořadů </a:t>
            </a:r>
            <a:r>
              <a:rPr lang="cs-CZ" sz="1300" dirty="0" smtClean="0"/>
              <a:t>ČT zásah </a:t>
            </a:r>
            <a:r>
              <a:rPr lang="cs-CZ" sz="1300" dirty="0"/>
              <a:t>stagnuje</a:t>
            </a:r>
            <a:r>
              <a:rPr lang="cs-CZ" sz="1300" dirty="0" smtClean="0"/>
              <a:t>.</a:t>
            </a:r>
            <a:endParaRPr lang="cs-CZ" sz="1300" dirty="0"/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Na </a:t>
            </a:r>
            <a:r>
              <a:rPr lang="cs-CZ" sz="1300" dirty="0"/>
              <a:t>rozdíl od předchozího roku v roce 2012 zasáhly zpravodajské pořady ČT větší část divácké skupiny orientované na zpravodajství (</a:t>
            </a:r>
            <a:r>
              <a:rPr lang="cs-CZ" sz="1300" dirty="0" smtClean="0"/>
              <a:t>63 %) </a:t>
            </a:r>
            <a:r>
              <a:rPr lang="cs-CZ" sz="1300" dirty="0"/>
              <a:t>než zpravodajské pořady </a:t>
            </a:r>
            <a:r>
              <a:rPr lang="cs-CZ" sz="1300" dirty="0" smtClean="0"/>
              <a:t>TV NOVA </a:t>
            </a:r>
            <a:r>
              <a:rPr lang="cs-CZ" sz="1300" dirty="0"/>
              <a:t>(</a:t>
            </a:r>
            <a:r>
              <a:rPr lang="cs-CZ" sz="1300" dirty="0" smtClean="0"/>
              <a:t>60 %).</a:t>
            </a:r>
            <a:endParaRPr lang="cs-CZ" sz="13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20042" y="2185103"/>
            <a:ext cx="8937625" cy="1243897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71463">
              <a:tabLst>
                <a:tab pos="63182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CS: Diváci orientovaní na politicko-ekonomické zpravodajství</a:t>
            </a:r>
          </a:p>
          <a:p>
            <a:pPr marL="1588" indent="-1588" algn="ctr" defTabSz="271463">
              <a:tabLst>
                <a:tab pos="63182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Zásah klíčových žánrů na jednotlivých kanálech – Meziroční srovnání</a:t>
            </a:r>
          </a:p>
          <a:p>
            <a:pPr marL="1588" lvl="0" indent="-1588" algn="ctr" defTabSz="271463">
              <a:tabLst>
                <a:tab pos="631825" algn="l"/>
              </a:tabLst>
              <a:defRPr/>
            </a:pPr>
            <a:endParaRPr lang="cs-CZ" sz="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500" b="1" dirty="0">
                <a:latin typeface="Calibri" pitchFamily="34" charset="0"/>
              </a:rPr>
              <a:t>Podíl </a:t>
            </a:r>
            <a:r>
              <a:rPr lang="cs-CZ" sz="1500" b="1" dirty="0" smtClean="0">
                <a:latin typeface="Calibri" pitchFamily="34" charset="0"/>
              </a:rPr>
              <a:t>diváků, </a:t>
            </a:r>
            <a:r>
              <a:rPr lang="cs-CZ" sz="1500" b="1" dirty="0">
                <a:latin typeface="Calibri" pitchFamily="34" charset="0"/>
              </a:rPr>
              <a:t>kteří sledovali </a:t>
            </a:r>
            <a:r>
              <a:rPr lang="cs-CZ" sz="1500" b="1" dirty="0" smtClean="0">
                <a:latin typeface="Calibri" pitchFamily="34" charset="0"/>
              </a:rPr>
              <a:t>pořady </a:t>
            </a:r>
            <a:r>
              <a:rPr lang="cs-CZ" sz="1500" b="1" dirty="0">
                <a:latin typeface="Calibri" pitchFamily="34" charset="0"/>
              </a:rPr>
              <a:t>kontinuálně alespoň 15 minut / </a:t>
            </a:r>
            <a:r>
              <a:rPr lang="cs-CZ" sz="1500" b="1" dirty="0" smtClean="0">
                <a:latin typeface="Calibri" pitchFamily="34" charset="0"/>
              </a:rPr>
              <a:t>Zdroj</a:t>
            </a:r>
            <a:r>
              <a:rPr lang="cs-CZ" sz="1500" b="1" dirty="0">
                <a:latin typeface="Calibri" pitchFamily="34" charset="0"/>
              </a:rPr>
              <a:t>: ATO Mediaresearch</a:t>
            </a:r>
          </a:p>
        </p:txBody>
      </p:sp>
      <p:graphicFrame>
        <p:nvGraphicFramePr>
          <p:cNvPr id="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87333"/>
              </p:ext>
            </p:extLst>
          </p:nvPr>
        </p:nvGraphicFramePr>
        <p:xfrm>
          <a:off x="396266" y="3356992"/>
          <a:ext cx="8385175" cy="338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67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32973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ČAS SLEDOVÁNÍ ZPRAVODAJSKÝCH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POŘADŮ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Průměrný počet minut, </a:t>
            </a:r>
            <a:r>
              <a:rPr lang="cs-CZ" sz="1300" dirty="0" smtClean="0"/>
              <a:t>které </a:t>
            </a:r>
            <a:r>
              <a:rPr lang="cs-CZ" sz="1300" dirty="0"/>
              <a:t>tráví příslušníci divácké skupiny orientované na </a:t>
            </a:r>
            <a:r>
              <a:rPr lang="cs-CZ" sz="1300" dirty="0" smtClean="0"/>
              <a:t>politicko-ekonomické zpravodajství </a:t>
            </a:r>
            <a:r>
              <a:rPr lang="cs-CZ" sz="1300" dirty="0"/>
              <a:t>týdně sledováním zpravodajských pořadů ČT, se meziročně výrazně zvýšil. </a:t>
            </a:r>
            <a:endParaRPr lang="cs-CZ" sz="1300" dirty="0" smtClean="0"/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Průměrný </a:t>
            </a:r>
            <a:r>
              <a:rPr lang="cs-CZ" sz="1300" dirty="0"/>
              <a:t>týdenní čas </a:t>
            </a:r>
            <a:r>
              <a:rPr lang="cs-CZ" sz="1300" dirty="0" smtClean="0"/>
              <a:t>věnovaný sledování </a:t>
            </a:r>
            <a:r>
              <a:rPr lang="cs-CZ" sz="1300" dirty="0"/>
              <a:t>zpravodajství komerčních stanic se </a:t>
            </a:r>
            <a:r>
              <a:rPr lang="cs-CZ" sz="1300" dirty="0" smtClean="0"/>
              <a:t>přitom u stejné </a:t>
            </a:r>
            <a:r>
              <a:rPr lang="cs-CZ" sz="1300" dirty="0"/>
              <a:t>skupiny </a:t>
            </a:r>
            <a:r>
              <a:rPr lang="cs-CZ" sz="1300" dirty="0" smtClean="0"/>
              <a:t>diváků prodloužil </a:t>
            </a:r>
            <a:r>
              <a:rPr lang="cs-CZ" sz="1300" dirty="0"/>
              <a:t>jen velmi mírně.</a:t>
            </a:r>
            <a:endParaRPr lang="en-GB" sz="1300" dirty="0"/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03833"/>
              </p:ext>
            </p:extLst>
          </p:nvPr>
        </p:nvGraphicFramePr>
        <p:xfrm>
          <a:off x="383728" y="3356992"/>
          <a:ext cx="8385175" cy="342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7504" y="2204864"/>
            <a:ext cx="8937625" cy="1080120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71463">
              <a:tabLst>
                <a:tab pos="63182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CS: Diváci orientovaní na politicko-ekonomické zpravodajství</a:t>
            </a:r>
          </a:p>
          <a:p>
            <a:pPr marL="1588" indent="-1588" algn="ctr" defTabSz="271463">
              <a:tabLst>
                <a:tab pos="63182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Čas strávený sledováním zpravodajských pořadů – Meziroční srovnání </a:t>
            </a:r>
          </a:p>
          <a:p>
            <a:pPr marL="1588" indent="-1588" algn="ctr" defTabSz="271463">
              <a:tabLst>
                <a:tab pos="631825" algn="l"/>
              </a:tabLst>
              <a:defRPr/>
            </a:pPr>
            <a:endParaRPr lang="cs-CZ" sz="500" b="1" dirty="0" smtClean="0">
              <a:latin typeface="Calibri" pitchFamily="34" charset="0"/>
            </a:endParaRPr>
          </a:p>
          <a:p>
            <a:pPr marL="1588" lvl="0" indent="-1588" algn="ctr" defTabSz="271463">
              <a:tabLst>
                <a:tab pos="631825" algn="l"/>
              </a:tabLst>
              <a:defRPr/>
            </a:pPr>
            <a:r>
              <a:rPr lang="cs-CZ" sz="1500" b="1" dirty="0" smtClean="0">
                <a:solidFill>
                  <a:prstClr val="black"/>
                </a:solidFill>
                <a:latin typeface="Calibri" pitchFamily="34" charset="0"/>
              </a:rPr>
              <a:t>Zdroj: </a:t>
            </a:r>
            <a:r>
              <a:rPr lang="cs-CZ" sz="1500" b="1" dirty="0">
                <a:solidFill>
                  <a:prstClr val="black"/>
                </a:solidFill>
                <a:latin typeface="Calibri" pitchFamily="34" charset="0"/>
              </a:rPr>
              <a:t>ATO </a:t>
            </a:r>
            <a:r>
              <a:rPr lang="cs-CZ" sz="1500" b="1" dirty="0" smtClean="0">
                <a:solidFill>
                  <a:prstClr val="black"/>
                </a:solidFill>
                <a:latin typeface="Calibri" pitchFamily="34" charset="0"/>
              </a:rPr>
              <a:t>Mediaresearch</a:t>
            </a:r>
            <a:endParaRPr lang="cs-CZ" sz="5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5000" b="1" dirty="0" smtClean="0">
                <a:solidFill>
                  <a:schemeClr val="bg1"/>
                </a:solidFill>
                <a:latin typeface="Calibri" pitchFamily="34" charset="0"/>
              </a:rPr>
              <a:t>C. ZÁKLADNÍ UKAZATELE</a:t>
            </a:r>
            <a:endParaRPr lang="cs-CZ" sz="5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E60B694-138B-498D-A675-077552E84C76}" type="slidenum">
              <a:rPr lang="cs-CZ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7950" y="1167656"/>
            <a:ext cx="8937625" cy="5573712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tabLst>
                <a:tab pos="361950" algn="l"/>
              </a:tabLst>
            </a:pPr>
            <a:r>
              <a:rPr lang="cs-CZ" sz="2600" b="1" dirty="0" smtClean="0">
                <a:latin typeface="Calibri" pitchFamily="34" charset="0"/>
              </a:rPr>
              <a:t>HODNOCENÍ </a:t>
            </a:r>
            <a:r>
              <a:rPr lang="cs-CZ" sz="2600" b="1" dirty="0">
                <a:latin typeface="Calibri" pitchFamily="34" charset="0"/>
              </a:rPr>
              <a:t>PODLE ZÁKLADNÍCH UKAZATELŮ </a:t>
            </a:r>
            <a:r>
              <a:rPr lang="cs-CZ" sz="2600" b="1" dirty="0" smtClean="0">
                <a:latin typeface="Calibri" pitchFamily="34" charset="0"/>
              </a:rPr>
              <a:t>ÚROVNĚ </a:t>
            </a:r>
            <a:r>
              <a:rPr lang="cs-CZ" sz="2600" b="1" dirty="0">
                <a:latin typeface="Calibri" pitchFamily="34" charset="0"/>
              </a:rPr>
              <a:t>VYSÍLÁNÍ VEŘEJNÉ SLUŽBY – METODIKA RQI</a:t>
            </a:r>
          </a:p>
          <a:p>
            <a:pPr marL="1588" indent="-1588" defTabSz="271463">
              <a:spcBef>
                <a:spcPct val="20000"/>
              </a:spcBef>
              <a:buFont typeface="Calibri" pitchFamily="34" charset="0"/>
              <a:buNone/>
              <a:tabLst>
                <a:tab pos="631825" algn="l"/>
              </a:tabLst>
            </a:pPr>
            <a:r>
              <a:rPr lang="cs-CZ" sz="1700" b="1" dirty="0">
                <a:latin typeface="Calibri" pitchFamily="34" charset="0"/>
              </a:rPr>
              <a:t>Hodnocení  je založeno na modifikované </a:t>
            </a:r>
            <a:r>
              <a:rPr lang="cs-CZ" sz="1700" b="1" u="sng" dirty="0">
                <a:latin typeface="Calibri" pitchFamily="34" charset="0"/>
              </a:rPr>
              <a:t>britské metodice RQI</a:t>
            </a:r>
            <a:r>
              <a:rPr lang="cs-CZ" sz="1700" b="1" dirty="0">
                <a:latin typeface="Calibri" pitchFamily="34" charset="0"/>
              </a:rPr>
              <a:t>, která je rámcem používaným k průběžnému monitorování výkonu BBC. Při adaptaci metodiky na domácí podmínky jsme částečně využili principy používané </a:t>
            </a:r>
            <a:r>
              <a:rPr lang="cs-CZ" sz="1700" b="1" u="sng" dirty="0">
                <a:latin typeface="Calibri" pitchFamily="34" charset="0"/>
              </a:rPr>
              <a:t>nizozemskou </a:t>
            </a:r>
            <a:r>
              <a:rPr lang="cs-CZ" sz="1700" b="1" u="sng" dirty="0" smtClean="0">
                <a:latin typeface="Calibri" pitchFamily="34" charset="0"/>
              </a:rPr>
              <a:t>NPO</a:t>
            </a:r>
            <a:r>
              <a:rPr lang="cs-CZ" sz="1700" b="1" dirty="0" smtClean="0">
                <a:latin typeface="Calibri" pitchFamily="34" charset="0"/>
              </a:rPr>
              <a:t>. </a:t>
            </a:r>
            <a:r>
              <a:rPr lang="cs-CZ" sz="1700" b="1" dirty="0">
                <a:latin typeface="Calibri" pitchFamily="34" charset="0"/>
              </a:rPr>
              <a:t>Specifikace jednotlivých prvků RQI</a:t>
            </a:r>
            <a:r>
              <a:rPr lang="cs-CZ" sz="1700" b="1" dirty="0" smtClean="0">
                <a:latin typeface="Calibri" pitchFamily="34" charset="0"/>
              </a:rPr>
              <a:t>:</a:t>
            </a:r>
          </a:p>
          <a:p>
            <a:pPr marL="1588" indent="-1588" defTabSz="271463">
              <a:spcBef>
                <a:spcPct val="20000"/>
              </a:spcBef>
              <a:buFont typeface="Calibri" pitchFamily="34" charset="0"/>
              <a:buNone/>
              <a:tabLst>
                <a:tab pos="631825" algn="l"/>
              </a:tabLst>
            </a:pPr>
            <a:endParaRPr lang="cs-CZ" sz="800" b="1" dirty="0">
              <a:latin typeface="Calibri" pitchFamily="34" charset="0"/>
            </a:endParaRPr>
          </a:p>
          <a:p>
            <a:pPr marL="630238" lvl="1" indent="-285750" defTabSz="271463">
              <a:spcBef>
                <a:spcPct val="20000"/>
              </a:spcBef>
              <a:buFont typeface="Arial" charset="0"/>
              <a:buChar char="•"/>
              <a:tabLst>
                <a:tab pos="631825" algn="l"/>
              </a:tabLst>
            </a:pPr>
            <a:r>
              <a:rPr lang="cs-CZ" sz="1600" dirty="0">
                <a:latin typeface="Calibri" pitchFamily="34" charset="0"/>
              </a:rPr>
              <a:t>REACH (R) 	</a:t>
            </a:r>
            <a:r>
              <a:rPr lang="cs-CZ" sz="1600" i="1" dirty="0">
                <a:latin typeface="Calibri" pitchFamily="34" charset="0"/>
              </a:rPr>
              <a:t>Zásah pořadů a žánrů v celé populaci a v jednotlivých diváckých skupinách</a:t>
            </a:r>
            <a:endParaRPr lang="cs-CZ" sz="1600" i="1" dirty="0">
              <a:solidFill>
                <a:srgbClr val="FF0000"/>
              </a:solidFill>
              <a:latin typeface="Calibri" pitchFamily="34" charset="0"/>
            </a:endParaRPr>
          </a:p>
          <a:p>
            <a:pPr marL="630238" lvl="1" indent="-285750" defTabSz="271463">
              <a:spcBef>
                <a:spcPct val="20000"/>
              </a:spcBef>
              <a:buFont typeface="Arial" charset="0"/>
              <a:buChar char="•"/>
              <a:tabLst>
                <a:tab pos="631825" algn="l"/>
              </a:tabLst>
            </a:pPr>
            <a:r>
              <a:rPr lang="cs-CZ" sz="1600" dirty="0">
                <a:latin typeface="Calibri" pitchFamily="34" charset="0"/>
              </a:rPr>
              <a:t>QUALITY (Q) 	</a:t>
            </a:r>
            <a:r>
              <a:rPr lang="cs-CZ" sz="1600" i="1" dirty="0">
                <a:latin typeface="Calibri" pitchFamily="34" charset="0"/>
              </a:rPr>
              <a:t>Kvalita kanálů, žánrů a  pořadů</a:t>
            </a:r>
          </a:p>
          <a:p>
            <a:pPr marL="630238" lvl="1" indent="-285750" defTabSz="271463">
              <a:spcBef>
                <a:spcPct val="20000"/>
              </a:spcBef>
              <a:buFont typeface="Arial" charset="0"/>
              <a:buChar char="•"/>
              <a:tabLst>
                <a:tab pos="631825" algn="l"/>
              </a:tabLst>
            </a:pPr>
            <a:r>
              <a:rPr lang="cs-CZ" sz="1600" dirty="0">
                <a:latin typeface="Calibri" pitchFamily="34" charset="0"/>
              </a:rPr>
              <a:t>IMPACT (I) 	</a:t>
            </a:r>
            <a:r>
              <a:rPr lang="cs-CZ" sz="1600" i="1" dirty="0">
                <a:latin typeface="Calibri" pitchFamily="34" charset="0"/>
              </a:rPr>
              <a:t>Dopad pořadů na diváckou </a:t>
            </a:r>
            <a:r>
              <a:rPr lang="cs-CZ" sz="1600" i="1" dirty="0" smtClean="0">
                <a:latin typeface="Calibri" pitchFamily="34" charset="0"/>
              </a:rPr>
              <a:t>obec</a:t>
            </a:r>
            <a:endParaRPr lang="cs-CZ" sz="1600" i="1" dirty="0">
              <a:latin typeface="Calibri" pitchFamily="34" charset="0"/>
            </a:endParaRP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endParaRPr lang="cs-CZ" sz="1600" i="1" dirty="0" smtClean="0">
              <a:latin typeface="Calibri" pitchFamily="34" charset="0"/>
            </a:endParaRPr>
          </a:p>
        </p:txBody>
      </p:sp>
      <p:graphicFrame>
        <p:nvGraphicFramePr>
          <p:cNvPr id="8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60271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1588" indent="-1588" algn="r" defTabSz="258763">
                        <a:tabLst>
                          <a:tab pos="0" algn="l"/>
                        </a:tabLst>
                      </a:pPr>
                      <a:r>
                        <a:rPr lang="pl-PL" sz="3000" b="1" dirty="0" smtClean="0">
                          <a:solidFill>
                            <a:schemeClr val="bg1"/>
                          </a:solidFill>
                        </a:rPr>
                        <a:t>VÝVOJ ZÁKLADNÍCH UKAZATELŮ (RQI)</a:t>
                      </a:r>
                      <a:endParaRPr lang="pl-PL" sz="3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51520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0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47813" y="115888"/>
            <a:ext cx="7416800" cy="1004887"/>
          </a:xfrm>
          <a:prstGeom prst="rect">
            <a:avLst/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38" rIns="91447" bIns="45738" anchor="ctr"/>
          <a:lstStyle/>
          <a:p>
            <a:pPr algn="r" eaLnBrk="0" hangingPunct="0"/>
            <a:r>
              <a:rPr lang="cs-CZ" sz="3000" b="1" dirty="0" smtClean="0">
                <a:solidFill>
                  <a:schemeClr val="bg1"/>
                </a:solidFill>
                <a:latin typeface="Calibri" pitchFamily="34" charset="0"/>
              </a:rPr>
              <a:t>VÝCHODISKA </a:t>
            </a:r>
            <a:r>
              <a:rPr lang="cs-CZ" sz="3000" b="1" dirty="0">
                <a:solidFill>
                  <a:schemeClr val="bg1"/>
                </a:solidFill>
                <a:latin typeface="Calibri" pitchFamily="34" charset="0"/>
              </a:rPr>
              <a:t>PRO </a:t>
            </a:r>
            <a:r>
              <a:rPr lang="cs-CZ" sz="3000" b="1" dirty="0" smtClean="0">
                <a:solidFill>
                  <a:schemeClr val="bg1"/>
                </a:solidFill>
                <a:latin typeface="Calibri" pitchFamily="34" charset="0"/>
              </a:rPr>
              <a:t>HODNOCENÍ PLNĚNÍ  </a:t>
            </a:r>
            <a:r>
              <a:rPr lang="cs-CZ" sz="3000" b="1" dirty="0">
                <a:solidFill>
                  <a:schemeClr val="bg1"/>
                </a:solidFill>
                <a:latin typeface="Calibri" pitchFamily="34" charset="0"/>
              </a:rPr>
              <a:t>ÚKOLŮ VEŘEJNÉ </a:t>
            </a:r>
            <a:r>
              <a:rPr lang="cs-CZ" sz="3000" b="1" dirty="0" smtClean="0">
                <a:solidFill>
                  <a:schemeClr val="bg1"/>
                </a:solidFill>
                <a:latin typeface="Calibri" pitchFamily="34" charset="0"/>
              </a:rPr>
              <a:t>SLUŽBY</a:t>
            </a:r>
            <a:endParaRPr lang="cs-CZ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5956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50825" y="188913"/>
            <a:ext cx="10810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1276623"/>
            <a:ext cx="8937625" cy="5392737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lIns="91431" tIns="45716" rIns="91431" bIns="45716"/>
          <a:lstStyle/>
          <a:p>
            <a:pPr indent="12700" defTabSz="258763">
              <a:spcBef>
                <a:spcPct val="20000"/>
              </a:spcBef>
              <a:tabLst>
                <a:tab pos="533400" algn="l"/>
              </a:tabLst>
            </a:pPr>
            <a:r>
              <a:rPr lang="cs-CZ" sz="1700" b="1" dirty="0" smtClean="0">
                <a:latin typeface="Calibri" pitchFamily="34" charset="0"/>
              </a:rPr>
              <a:t>Vznik </a:t>
            </a:r>
            <a:r>
              <a:rPr lang="cs-CZ" sz="1700" b="1" dirty="0">
                <a:latin typeface="Calibri" pitchFamily="34" charset="0"/>
              </a:rPr>
              <a:t>médií veřejné služby financovaných nezávisle na trhu je reakcí na následující skutečnosti:</a:t>
            </a:r>
          </a:p>
          <a:p>
            <a:pPr marL="1588" indent="-1588" defTabSz="258763">
              <a:spcBef>
                <a:spcPct val="20000"/>
              </a:spcBef>
              <a:tabLst>
                <a:tab pos="361950" algn="l"/>
              </a:tabLst>
            </a:pPr>
            <a:endParaRPr lang="cs-CZ" sz="1000" dirty="0">
              <a:latin typeface="Calibri" pitchFamily="34" charset="0"/>
            </a:endParaRPr>
          </a:p>
          <a:p>
            <a:pPr marL="657225" lvl="1" indent="-285750" defTabSz="258763"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>
                <a:latin typeface="Calibri" pitchFamily="34" charset="0"/>
              </a:rPr>
              <a:t>Tlak reklamního trhu na média vede k jejich stále se zvyšující koncentraci a orientaci na ty, které inzerenti chtějí oslovit a získat především, tj. většinového diváka (posluchače, čtenáře).</a:t>
            </a:r>
          </a:p>
          <a:p>
            <a:pPr marL="657225" lvl="1" indent="-285750" defTabSz="258763"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>
                <a:latin typeface="Calibri" pitchFamily="34" charset="0"/>
              </a:rPr>
              <a:t>Zkušenost ukázala, že koncentrace na většinového diváka vede například k poklesu úrovně informovanosti veřejnosti a názorové rozmanitosti vysílání či k absenci kulturních pořadů určených diváckým skupinám s náročným uměleckým vkusem</a:t>
            </a:r>
            <a:r>
              <a:rPr lang="cs-CZ" sz="1600" b="0" dirty="0" smtClean="0">
                <a:latin typeface="Calibri" pitchFamily="34" charset="0"/>
              </a:rPr>
              <a:t>.</a:t>
            </a:r>
          </a:p>
          <a:p>
            <a:pPr marL="657225" lvl="1" indent="-285750" defTabSz="258763"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endParaRPr lang="cs-CZ" b="0" dirty="0">
              <a:latin typeface="Calibri" pitchFamily="34" charset="0"/>
            </a:endParaRPr>
          </a:p>
          <a:p>
            <a:pPr indent="12700" defTabSz="258763">
              <a:spcBef>
                <a:spcPct val="20000"/>
              </a:spcBef>
              <a:buFont typeface="Arial" charset="0"/>
              <a:buNone/>
              <a:tabLst>
                <a:tab pos="533400" algn="l"/>
              </a:tabLst>
            </a:pPr>
            <a:r>
              <a:rPr lang="cs-CZ" sz="1700" b="1" dirty="0" smtClean="0">
                <a:latin typeface="Calibri" pitchFamily="34" charset="0"/>
              </a:rPr>
              <a:t>Posuzování </a:t>
            </a:r>
            <a:r>
              <a:rPr lang="cs-CZ" sz="1700" b="1" dirty="0">
                <a:latin typeface="Calibri" pitchFamily="34" charset="0"/>
              </a:rPr>
              <a:t>vysílání veřejné služby se odvíjí od definice toho, co je ve veřejném zájmu. Existuje celá škála názorů, kterou lze přiblížit třemi gradujícími příklady: </a:t>
            </a:r>
          </a:p>
          <a:p>
            <a:pPr marL="1588" indent="-1588" defTabSz="258763">
              <a:spcBef>
                <a:spcPct val="20000"/>
              </a:spcBef>
              <a:buFont typeface="Arial" charset="0"/>
              <a:buNone/>
              <a:tabLst>
                <a:tab pos="361950" algn="l"/>
              </a:tabLst>
            </a:pPr>
            <a:endParaRPr lang="cs-CZ" sz="1000" dirty="0">
              <a:latin typeface="Calibri" pitchFamily="34" charset="0"/>
            </a:endParaRPr>
          </a:p>
          <a:p>
            <a:pPr marL="657225" lvl="1" indent="-285750" defTabSz="258763"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>
                <a:latin typeface="Calibri" pitchFamily="34" charset="0"/>
              </a:rPr>
              <a:t>Ve veřejném zájmu je jakákoli činnost, pokud je prospěšná alespoň </a:t>
            </a:r>
            <a:r>
              <a:rPr lang="cs-CZ" sz="1600" b="0" dirty="0" smtClean="0">
                <a:latin typeface="Calibri" pitchFamily="34" charset="0"/>
              </a:rPr>
              <a:t>některým skupinám </a:t>
            </a:r>
            <a:r>
              <a:rPr lang="cs-CZ" sz="1600" b="0" dirty="0">
                <a:latin typeface="Calibri" pitchFamily="34" charset="0"/>
              </a:rPr>
              <a:t>populace a nikomu jinému neškodí. </a:t>
            </a:r>
          </a:p>
          <a:p>
            <a:pPr marL="657225" lvl="1" indent="-285750" defTabSz="258763"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>
                <a:latin typeface="Calibri" pitchFamily="34" charset="0"/>
              </a:rPr>
              <a:t>Zájem většiny veřejnosti je shodný s „veřejným zájmem“ a primární úlohou  médií je tedy dávat většinovým posluchačům a </a:t>
            </a:r>
            <a:r>
              <a:rPr lang="cs-CZ" sz="1600" b="0" dirty="0" smtClean="0">
                <a:latin typeface="Calibri" pitchFamily="34" charset="0"/>
              </a:rPr>
              <a:t>divákům to, </a:t>
            </a:r>
            <a:r>
              <a:rPr lang="cs-CZ" sz="1600" b="0" dirty="0">
                <a:latin typeface="Calibri" pitchFamily="34" charset="0"/>
              </a:rPr>
              <a:t>„co chtějí</a:t>
            </a:r>
            <a:r>
              <a:rPr lang="cs-CZ" sz="1600" b="0" dirty="0" smtClean="0">
                <a:latin typeface="Calibri" pitchFamily="34" charset="0"/>
              </a:rPr>
              <a:t>“. </a:t>
            </a:r>
            <a:endParaRPr lang="cs-CZ" sz="1600" b="0" dirty="0">
              <a:latin typeface="Calibri" pitchFamily="34" charset="0"/>
            </a:endParaRPr>
          </a:p>
          <a:p>
            <a:pPr marL="657225" lvl="1" indent="-285750" defTabSz="258763"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 smtClean="0">
                <a:latin typeface="Calibri" pitchFamily="34" charset="0"/>
              </a:rPr>
              <a:t>Činnost, má-li být ve veřejném zájmu, </a:t>
            </a:r>
            <a:r>
              <a:rPr lang="cs-CZ" sz="1600" b="0" dirty="0">
                <a:latin typeface="Calibri" pitchFamily="34" charset="0"/>
              </a:rPr>
              <a:t>musí být </a:t>
            </a:r>
            <a:r>
              <a:rPr lang="cs-CZ" sz="1600" b="0" dirty="0" smtClean="0">
                <a:latin typeface="Calibri" pitchFamily="34" charset="0"/>
              </a:rPr>
              <a:t>prospěšná </a:t>
            </a:r>
            <a:r>
              <a:rPr lang="cs-CZ" sz="1600" b="0" dirty="0">
                <a:latin typeface="Calibri" pitchFamily="34" charset="0"/>
              </a:rPr>
              <a:t>všem členům společnosti, neboť veřejnost jsou „všichni“.</a:t>
            </a:r>
          </a:p>
          <a:p>
            <a:pPr marL="657225" lvl="1" indent="-285750" defTabSz="258763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endParaRPr lang="cs-CZ" sz="1600" b="0" dirty="0">
              <a:latin typeface="Calibri" pitchFamily="34" charset="0"/>
            </a:endParaRPr>
          </a:p>
          <a:p>
            <a:pPr marL="657225" lvl="1" indent="-285750" defTabSz="258763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endParaRPr lang="cs-CZ" sz="1600" b="0" dirty="0">
              <a:latin typeface="Calibri" pitchFamily="34" charset="0"/>
            </a:endParaRPr>
          </a:p>
          <a:p>
            <a:pPr marL="182563" indent="-182563" defTabSz="258763">
              <a:tabLst>
                <a:tab pos="361950" algn="l"/>
              </a:tabLst>
            </a:pPr>
            <a:endParaRPr lang="cs-CZ" sz="1600" b="0" dirty="0"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A26161-705C-46B0-8F57-667935D7609A}" type="slidenum">
              <a:rPr lang="cs-CZ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cs-CZ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52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C1. VÝSTUPY - ČESKÁ TELEVIZE JAKO CELEK</a:t>
            </a:r>
            <a:endParaRPr lang="cs-CZ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16839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ZÁKLADNÍ INDIKÁTORY ZÁSAHU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(R), </a:t>
                      </a: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KVALITY (Q) A DOPADU (I) NA ÚROVNI CELÉ ČT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640261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Z devíti </a:t>
            </a:r>
            <a:r>
              <a:rPr lang="cs-CZ" sz="1300" dirty="0" smtClean="0"/>
              <a:t>základních indikátorů bylo </a:t>
            </a:r>
            <a:r>
              <a:rPr lang="cs-CZ" sz="1300" dirty="0"/>
              <a:t>sedm sledováno jak v roce 2012, tak i v roce 2011. </a:t>
            </a:r>
            <a:endParaRPr lang="cs-CZ" sz="1300" dirty="0" smtClean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Z těchto </a:t>
            </a:r>
            <a:r>
              <a:rPr lang="cs-CZ" sz="1300" dirty="0"/>
              <a:t>sedmi </a:t>
            </a:r>
            <a:r>
              <a:rPr lang="cs-CZ" sz="1300" dirty="0" smtClean="0"/>
              <a:t>indikátorů </a:t>
            </a:r>
            <a:r>
              <a:rPr lang="cs-CZ" sz="1300" dirty="0"/>
              <a:t>pět vzrostlo, jeden stagnoval </a:t>
            </a:r>
            <a:r>
              <a:rPr lang="cs-CZ" sz="1300" dirty="0" smtClean="0"/>
              <a:t>( hlavní kanál) a </a:t>
            </a:r>
            <a:r>
              <a:rPr lang="cs-CZ" sz="1300" dirty="0"/>
              <a:t>jeden </a:t>
            </a:r>
            <a:r>
              <a:rPr lang="cs-CZ" sz="1300" dirty="0" smtClean="0"/>
              <a:t>poklesl (podíl vlastní tvorby).</a:t>
            </a:r>
            <a:endParaRPr lang="en-GB" sz="1300" dirty="0"/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sz="1300" dirty="0"/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900690"/>
              </p:ext>
            </p:extLst>
          </p:nvPr>
        </p:nvGraphicFramePr>
        <p:xfrm>
          <a:off x="379412" y="2636874"/>
          <a:ext cx="8385175" cy="394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6524625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3188" y="1760168"/>
            <a:ext cx="8937625" cy="804736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RQI – Česká televize jako celek</a:t>
            </a:r>
          </a:p>
          <a:p>
            <a:pPr marL="1588" indent="-1588" algn="ctr" defTabSz="258763">
              <a:tabLst>
                <a:tab pos="180975" algn="l"/>
              </a:tabLst>
              <a:defRPr/>
            </a:pPr>
            <a:endParaRPr lang="cs-CZ" sz="500" b="1" dirty="0" smtClean="0">
              <a:latin typeface="Calibri" pitchFamily="34" charset="0"/>
            </a:endParaRPr>
          </a:p>
          <a:p>
            <a:pPr marL="1588" lvl="0" indent="-1588" algn="ctr" defTabSz="258763">
              <a:tabLst>
                <a:tab pos="180975" algn="l"/>
              </a:tabLst>
              <a:defRPr/>
            </a:pPr>
            <a:r>
              <a:rPr lang="cs-CZ" sz="1500" b="1" dirty="0" smtClean="0">
                <a:solidFill>
                  <a:prstClr val="black"/>
                </a:solidFill>
                <a:latin typeface="Calibri" pitchFamily="34" charset="0"/>
              </a:rPr>
              <a:t>Zdroje: ATO Mediaresearch, Tracking ČT, </a:t>
            </a:r>
            <a:r>
              <a:rPr lang="cs-CZ" sz="1500" b="1" dirty="0">
                <a:solidFill>
                  <a:prstClr val="black"/>
                </a:solidFill>
                <a:latin typeface="Calibri" pitchFamily="34" charset="0"/>
              </a:rPr>
              <a:t>AOP </a:t>
            </a:r>
            <a:r>
              <a:rPr lang="cs-CZ" sz="1500" b="1" dirty="0" smtClean="0">
                <a:solidFill>
                  <a:prstClr val="black"/>
                </a:solidFill>
                <a:latin typeface="Calibri" pitchFamily="34" charset="0"/>
              </a:rPr>
              <a:t>ČT, DKV ČT</a:t>
            </a:r>
            <a:endParaRPr lang="cs-CZ" sz="1500" b="1" dirty="0">
              <a:solidFill>
                <a:prstClr val="black"/>
              </a:solidFill>
              <a:latin typeface="Calibri" pitchFamily="34" charset="0"/>
            </a:endParaRPr>
          </a:p>
          <a:p>
            <a:pPr marL="1588" indent="-1588" algn="ctr" defTabSz="258763">
              <a:tabLst>
                <a:tab pos="180975" algn="l"/>
              </a:tabLst>
              <a:defRPr/>
            </a:pPr>
            <a:endParaRPr lang="cs-CZ" sz="23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C2</a:t>
            </a:r>
            <a:r>
              <a:rPr lang="cs-CZ" sz="3800" b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VÝSTUPY </a:t>
            </a:r>
            <a:r>
              <a:rPr lang="cs-CZ" sz="3800" b="1" dirty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ZÁSAH (REACH)</a:t>
            </a:r>
            <a:endParaRPr lang="cs-CZ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07937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ZÁSAH V JEDNOTLIVÝCH SOCIO-DEMOGRAFICKÝCH SKUPINÁCH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896799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U obou pohlaví a téměř ve všech věkových skupinách meziročně </a:t>
            </a:r>
            <a:r>
              <a:rPr lang="cs-CZ" sz="1300" dirty="0"/>
              <a:t>vzrostl zásah </a:t>
            </a:r>
            <a:r>
              <a:rPr lang="cs-CZ" sz="1300" dirty="0" smtClean="0"/>
              <a:t>o jeden až dva procentní body.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Jedinou výjimku tvoří věková skupina </a:t>
            </a:r>
            <a:r>
              <a:rPr lang="cs-CZ" sz="1300" dirty="0"/>
              <a:t>15-24 let</a:t>
            </a:r>
            <a:r>
              <a:rPr lang="cs-CZ" sz="1300" dirty="0" smtClean="0"/>
              <a:t>, kde došlo k poklesu sledovanosti o jeden procentní bod.</a:t>
            </a:r>
            <a:endParaRPr lang="en-GB" sz="1300" dirty="0"/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694261"/>
              </p:ext>
            </p:extLst>
          </p:nvPr>
        </p:nvGraphicFramePr>
        <p:xfrm>
          <a:off x="379412" y="2852936"/>
          <a:ext cx="8385175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1949535"/>
            <a:ext cx="8937625" cy="831393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Průměrný týdenní zásah České televize v jednotlivých CS (R)</a:t>
            </a:r>
          </a:p>
          <a:p>
            <a:pPr marL="1588" indent="-1588" algn="ctr" defTabSz="258763">
              <a:tabLst>
                <a:tab pos="180975" algn="l"/>
              </a:tabLst>
              <a:defRPr/>
            </a:pPr>
            <a:endParaRPr lang="cs-CZ" sz="500" b="1" dirty="0" smtClean="0">
              <a:latin typeface="Calibri" pitchFamily="34" charset="0"/>
            </a:endParaRPr>
          </a:p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500" b="1" dirty="0" smtClean="0">
                <a:latin typeface="Calibri" pitchFamily="34" charset="0"/>
              </a:rPr>
              <a:t>Podíl diváků z CS, kteří sledovali vysílání kontinuálně alespoň 15 minut / Zdroj: ATO Mediaresearch</a:t>
            </a:r>
            <a:endParaRPr lang="cs-CZ" sz="15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69950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ZÁSAH V JEDNOTLIVÝCH SOCIO-DEMOGRAFICKÝCH SKUPINÁCH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959237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Ve všech vzdělanostních i socio-ekonomických skupinách zásah ČT </a:t>
            </a:r>
            <a:r>
              <a:rPr lang="cs-CZ" sz="1300" dirty="0" smtClean="0"/>
              <a:t>meziročně vzrostl</a:t>
            </a:r>
            <a:r>
              <a:rPr lang="cs-CZ" sz="1300" dirty="0"/>
              <a:t>.</a:t>
            </a:r>
            <a:r>
              <a:rPr lang="en-GB" sz="1300" dirty="0"/>
              <a:t> </a:t>
            </a:r>
            <a:endParaRPr lang="cs-CZ" sz="13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200" i="1" dirty="0" smtClean="0"/>
              <a:t>Poznámka: Socio-ekonomické </a:t>
            </a:r>
            <a:r>
              <a:rPr lang="cs-CZ" sz="1200" i="1" dirty="0"/>
              <a:t>skupiny ABCDE </a:t>
            </a:r>
            <a:r>
              <a:rPr lang="cs-CZ" sz="1200" i="1" dirty="0" smtClean="0"/>
              <a:t>byly </a:t>
            </a:r>
            <a:r>
              <a:rPr lang="cs-CZ" sz="1200" i="1" dirty="0"/>
              <a:t>definovány v souladu s klasifikací společnosti Mediaresearch pro rok 2013. </a:t>
            </a:r>
            <a:r>
              <a:rPr lang="cs-CZ" sz="1200" i="1" dirty="0" smtClean="0"/>
              <a:t>Podrobná definice klasifikace je k nahlédnutí na webové stránce společnosti Mediaresearch.</a:t>
            </a:r>
            <a:endParaRPr lang="en-GB" sz="1300" dirty="0"/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419760"/>
              </p:ext>
            </p:extLst>
          </p:nvPr>
        </p:nvGraphicFramePr>
        <p:xfrm>
          <a:off x="379412" y="2881423"/>
          <a:ext cx="8385175" cy="396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2060848"/>
            <a:ext cx="8937625" cy="831393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Průměrný týdenní zásah České televize v jednotlivých CS (R)</a:t>
            </a:r>
          </a:p>
          <a:p>
            <a:pPr marL="1588" indent="-1588" algn="ctr" defTabSz="258763">
              <a:tabLst>
                <a:tab pos="180975" algn="l"/>
              </a:tabLst>
              <a:defRPr/>
            </a:pPr>
            <a:endParaRPr lang="cs-CZ" sz="500" b="1" dirty="0" smtClean="0">
              <a:latin typeface="Calibri" pitchFamily="34" charset="0"/>
            </a:endParaRPr>
          </a:p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500" b="1" dirty="0" smtClean="0">
                <a:latin typeface="Calibri" pitchFamily="34" charset="0"/>
              </a:rPr>
              <a:t>Podíl diváků z CS, kteří sledovali vysílání kontinuálně alespoň 15 minut / Zdroj: ATO Mediaresearch</a:t>
            </a:r>
            <a:endParaRPr lang="cs-CZ" sz="15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77061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ZÁSAH JEDNOTLIVÝCH KANÁLŮ ČT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V případě kanálu ČT1 </a:t>
            </a:r>
            <a:r>
              <a:rPr lang="cs-CZ" sz="1300" dirty="0" smtClean="0"/>
              <a:t>průměrný týdenní zásah </a:t>
            </a:r>
            <a:r>
              <a:rPr lang="cs-CZ" sz="1300" dirty="0"/>
              <a:t>meziročně stagnoval, zásah </a:t>
            </a:r>
            <a:r>
              <a:rPr lang="cs-CZ" sz="1300" dirty="0" smtClean="0"/>
              <a:t>zbylých tří kanálů rostl</a:t>
            </a:r>
            <a:r>
              <a:rPr lang="cs-CZ" sz="1300" dirty="0"/>
              <a:t>. </a:t>
            </a:r>
            <a:endParaRPr lang="cs-CZ" sz="1300" dirty="0" smtClean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Největší </a:t>
            </a:r>
            <a:r>
              <a:rPr lang="cs-CZ" sz="1300" dirty="0"/>
              <a:t>meziroční nárůst </a:t>
            </a:r>
            <a:r>
              <a:rPr lang="cs-CZ" sz="1300" dirty="0" smtClean="0"/>
              <a:t>zásahu </a:t>
            </a:r>
            <a:r>
              <a:rPr lang="cs-CZ" sz="1300" dirty="0"/>
              <a:t>zaznamenala ČT2 </a:t>
            </a:r>
            <a:r>
              <a:rPr lang="cs-CZ" sz="1300" dirty="0" smtClean="0"/>
              <a:t>(+4,7 </a:t>
            </a:r>
            <a:r>
              <a:rPr lang="cs-CZ" sz="1300" dirty="0"/>
              <a:t>p.b</a:t>
            </a:r>
            <a:r>
              <a:rPr lang="cs-CZ" sz="1300" dirty="0" smtClean="0"/>
              <a:t>.)</a:t>
            </a:r>
            <a:endParaRPr lang="en-GB" sz="1300" dirty="0"/>
          </a:p>
          <a:p>
            <a:pPr lvl="0">
              <a:spcBef>
                <a:spcPts val="300"/>
              </a:spcBef>
              <a:spcAft>
                <a:spcPts val="300"/>
              </a:spcAft>
            </a:pPr>
            <a:endParaRPr lang="en-GB" sz="13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97871" y="2204864"/>
            <a:ext cx="8937625" cy="831393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RQI – Kanály ČT – Průměrný týdenní zásah (R)</a:t>
            </a:r>
          </a:p>
          <a:p>
            <a:pPr marL="1588" indent="-1588" algn="ctr" defTabSz="258763">
              <a:tabLst>
                <a:tab pos="180975" algn="l"/>
              </a:tabLst>
              <a:defRPr/>
            </a:pPr>
            <a:endParaRPr lang="cs-CZ" sz="500" b="1" dirty="0" smtClean="0">
              <a:latin typeface="Calibri" pitchFamily="34" charset="0"/>
            </a:endParaRPr>
          </a:p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500" b="1" dirty="0" smtClean="0">
                <a:latin typeface="Calibri" pitchFamily="34" charset="0"/>
              </a:rPr>
              <a:t>Podíl diváků, kteří sledovali vysílání kontinuálně alespoň 15 minut / CS 15+ / Zdroj: ATO Mediaresearch</a:t>
            </a:r>
            <a:endParaRPr lang="cs-CZ" sz="1500" b="1" dirty="0">
              <a:latin typeface="Calibri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483676"/>
              </p:ext>
            </p:extLst>
          </p:nvPr>
        </p:nvGraphicFramePr>
        <p:xfrm>
          <a:off x="173360" y="3023786"/>
          <a:ext cx="4877105" cy="364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38256"/>
              </p:ext>
            </p:extLst>
          </p:nvPr>
        </p:nvGraphicFramePr>
        <p:xfrm>
          <a:off x="5938911" y="3356992"/>
          <a:ext cx="3024336" cy="2554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6190"/>
                <a:gridCol w="524073"/>
                <a:gridCol w="524073"/>
              </a:tblGrid>
              <a:tr h="7920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smtClean="0">
                          <a:effectLst/>
                        </a:rPr>
                        <a:t>TABULKA DAT:</a:t>
                      </a:r>
                    </a:p>
                    <a:p>
                      <a:pPr algn="ctr" fontAlgn="b"/>
                      <a:r>
                        <a:rPr lang="cs-CZ" sz="1400" b="1" u="none" strike="noStrike" dirty="0" smtClean="0">
                          <a:effectLst/>
                        </a:rPr>
                        <a:t>PRŮMĚRNÝ TÝDENNÍ ZÁSAH</a:t>
                      </a:r>
                    </a:p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481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u="none" strike="noStrike" dirty="0">
                          <a:effectLst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481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ČT1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 smtClean="0">
                          <a:effectLst/>
                          <a:latin typeface="+mj-lt"/>
                        </a:rPr>
                        <a:t>69%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 smtClean="0">
                          <a:effectLst/>
                          <a:latin typeface="+mj-lt"/>
                        </a:rPr>
                        <a:t>69%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481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 smtClean="0">
                          <a:effectLst/>
                          <a:latin typeface="+mj-lt"/>
                        </a:rPr>
                        <a:t>ČT2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 smtClean="0">
                          <a:effectLst/>
                          <a:latin typeface="+mj-lt"/>
                        </a:rPr>
                        <a:t>35%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 smtClean="0">
                          <a:effectLst/>
                          <a:latin typeface="+mj-lt"/>
                        </a:rPr>
                        <a:t>40%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481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 smtClean="0">
                          <a:effectLst/>
                          <a:latin typeface="+mj-lt"/>
                        </a:rPr>
                        <a:t>ČT24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 smtClean="0">
                          <a:effectLst/>
                          <a:latin typeface="+mj-lt"/>
                        </a:rPr>
                        <a:t>29%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 smtClean="0">
                          <a:effectLst/>
                          <a:latin typeface="+mj-lt"/>
                        </a:rPr>
                        <a:t>32%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481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 smtClean="0">
                          <a:effectLst/>
                          <a:latin typeface="+mj-lt"/>
                        </a:rPr>
                        <a:t>ČT Sport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 smtClean="0">
                          <a:effectLst/>
                          <a:latin typeface="+mj-lt"/>
                        </a:rPr>
                        <a:t>24%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 smtClean="0">
                          <a:effectLst/>
                          <a:latin typeface="+mj-lt"/>
                        </a:rPr>
                        <a:t>27%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3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630010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ZÁSAH JEDNOTLIVÝCH ŽÁNRŮ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116305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/>
              <a:t>Meziročně vzrostl zásah čtyř </a:t>
            </a:r>
            <a:r>
              <a:rPr lang="cs-CZ" sz="1300" dirty="0" smtClean="0"/>
              <a:t>žánrů (sport, zpravodajství, dramatika, dokumenty), </a:t>
            </a:r>
            <a:r>
              <a:rPr lang="cs-CZ" sz="1300" dirty="0"/>
              <a:t>zásah dvou žánrů stagnoval </a:t>
            </a:r>
            <a:r>
              <a:rPr lang="cs-CZ" sz="1300" dirty="0" smtClean="0"/>
              <a:t>(dramatika, náboženské pořady) a </a:t>
            </a:r>
            <a:r>
              <a:rPr lang="cs-CZ" sz="1300" dirty="0"/>
              <a:t>zásah tří </a:t>
            </a:r>
            <a:r>
              <a:rPr lang="cs-CZ" sz="1300" dirty="0" smtClean="0"/>
              <a:t>poklesl (publicistika, vzdělávací pořady, hudební pořady).</a:t>
            </a:r>
            <a:endParaRPr lang="en-GB" sz="13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75029"/>
              </p:ext>
            </p:extLst>
          </p:nvPr>
        </p:nvGraphicFramePr>
        <p:xfrm>
          <a:off x="6113723" y="3068960"/>
          <a:ext cx="2490725" cy="3540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513"/>
                <a:gridCol w="431606"/>
                <a:gridCol w="431606"/>
              </a:tblGrid>
              <a:tr h="28907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smtClean="0">
                          <a:effectLst/>
                        </a:rPr>
                        <a:t>TABULKA DAT: </a:t>
                      </a:r>
                    </a:p>
                    <a:p>
                      <a:pPr algn="ctr" fontAlgn="b"/>
                      <a:r>
                        <a:rPr lang="cs-CZ" sz="1400" b="1" u="none" strike="noStrike" baseline="0" dirty="0" smtClean="0">
                          <a:effectLst/>
                        </a:rPr>
                        <a:t>PRŮMĚRNÝ TÝDENNÍ ZÁSAH</a:t>
                      </a:r>
                    </a:p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Zpravodajské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41%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46%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Publicistické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27%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26%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Dramatické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58%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58%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Zábavné</a:t>
                      </a: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46%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48%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Hudební</a:t>
                      </a: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7%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5%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Dokumentární</a:t>
                      </a: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35%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37%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Vzdělávací</a:t>
                      </a: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11%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9%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Náboženské</a:t>
                      </a:r>
                      <a:r>
                        <a:rPr lang="cs-CZ" sz="1300" b="1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2%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2%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Sportovní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43595"/>
              </p:ext>
            </p:extLst>
          </p:nvPr>
        </p:nvGraphicFramePr>
        <p:xfrm>
          <a:off x="173360" y="3051543"/>
          <a:ext cx="5268925" cy="375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3188" y="2237567"/>
            <a:ext cx="8937625" cy="831393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RQI – Žánry – Průměrný týdenní zásah (R)</a:t>
            </a:r>
          </a:p>
          <a:p>
            <a:pPr marL="1588" indent="-1588" algn="ctr" defTabSz="258763">
              <a:tabLst>
                <a:tab pos="180975" algn="l"/>
              </a:tabLst>
              <a:defRPr/>
            </a:pPr>
            <a:endParaRPr lang="cs-CZ" sz="500" b="1" dirty="0" smtClean="0">
              <a:latin typeface="Calibri" pitchFamily="34" charset="0"/>
            </a:endParaRPr>
          </a:p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500" b="1" dirty="0">
                <a:latin typeface="Calibri" pitchFamily="34" charset="0"/>
              </a:rPr>
              <a:t>Podíl diváků, kteří sledovali vysílání kontinuálně alespoň 15 minut / CS </a:t>
            </a:r>
            <a:r>
              <a:rPr lang="cs-CZ" sz="1500" b="1" dirty="0" smtClean="0">
                <a:latin typeface="Calibri" pitchFamily="34" charset="0"/>
              </a:rPr>
              <a:t>15+ </a:t>
            </a:r>
            <a:r>
              <a:rPr lang="cs-CZ" sz="1500" b="1" dirty="0">
                <a:latin typeface="Calibri" pitchFamily="34" charset="0"/>
              </a:rPr>
              <a:t>/ Zdroj: ATO Mediaresearch</a:t>
            </a:r>
          </a:p>
        </p:txBody>
      </p:sp>
    </p:spTree>
    <p:extLst>
      <p:ext uri="{BB962C8B-B14F-4D97-AF65-F5344CB8AC3E}">
        <p14:creationId xmlns:p14="http://schemas.microsoft.com/office/powerpoint/2010/main" val="41326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44160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SLEDOVANOST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5573768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1400" b="1" dirty="0" smtClean="0">
                <a:ea typeface="Calibri"/>
                <a:cs typeface="Times New Roman"/>
              </a:rPr>
              <a:t>KOMENTÁŘ KE GRAFU NA NÁSLEDUJÍCÍ STRANĚ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Největší meziroční nárůst zaznamenal </a:t>
            </a:r>
            <a:r>
              <a:rPr lang="cs-CZ" sz="1400" dirty="0" smtClean="0">
                <a:ea typeface="Calibri"/>
                <a:cs typeface="Times New Roman"/>
              </a:rPr>
              <a:t>kanál ČT </a:t>
            </a:r>
            <a:r>
              <a:rPr lang="cs-CZ" sz="1400" dirty="0">
                <a:ea typeface="Calibri"/>
                <a:cs typeface="Times New Roman"/>
              </a:rPr>
              <a:t>Sport, </a:t>
            </a:r>
            <a:r>
              <a:rPr lang="cs-CZ" sz="1400" dirty="0" smtClean="0">
                <a:ea typeface="Calibri"/>
                <a:cs typeface="Times New Roman"/>
              </a:rPr>
              <a:t>u kterého v</a:t>
            </a:r>
            <a:r>
              <a:rPr lang="cs-CZ" sz="1400" dirty="0">
                <a:ea typeface="Calibri"/>
                <a:cs typeface="Times New Roman"/>
              </a:rPr>
              <a:t> roce 2012 </a:t>
            </a:r>
            <a:r>
              <a:rPr lang="cs-CZ" sz="1400" dirty="0" smtClean="0">
                <a:ea typeface="Calibri"/>
                <a:cs typeface="Times New Roman"/>
              </a:rPr>
              <a:t>dosáhl průměrný podíl </a:t>
            </a:r>
            <a:r>
              <a:rPr lang="cs-CZ" sz="1400" dirty="0">
                <a:ea typeface="Calibri"/>
                <a:cs typeface="Times New Roman"/>
              </a:rPr>
              <a:t>na sledovanosti </a:t>
            </a:r>
            <a:r>
              <a:rPr lang="cs-CZ" sz="1400" dirty="0" smtClean="0">
                <a:ea typeface="Calibri"/>
                <a:cs typeface="Times New Roman"/>
              </a:rPr>
              <a:t>4,41</a:t>
            </a:r>
            <a:r>
              <a:rPr lang="cs-CZ" sz="1400" dirty="0">
                <a:ea typeface="Calibri"/>
                <a:cs typeface="Times New Roman"/>
              </a:rPr>
              <a:t>%, což představuje nárůst o 0,84 p. b. K tomuto výsledku přispěly </a:t>
            </a:r>
            <a:r>
              <a:rPr lang="cs-CZ" sz="1400" dirty="0" smtClean="0">
                <a:ea typeface="Calibri"/>
                <a:cs typeface="Times New Roman"/>
              </a:rPr>
              <a:t>sportovní </a:t>
            </a:r>
            <a:r>
              <a:rPr lang="cs-CZ" sz="1400" dirty="0">
                <a:ea typeface="Calibri"/>
                <a:cs typeface="Times New Roman"/>
              </a:rPr>
              <a:t>události vysílané Českou televizí v minulém roce, </a:t>
            </a:r>
            <a:r>
              <a:rPr lang="cs-CZ" sz="1400" dirty="0" smtClean="0">
                <a:ea typeface="Calibri"/>
                <a:cs typeface="Times New Roman"/>
              </a:rPr>
              <a:t>jakými </a:t>
            </a:r>
            <a:r>
              <a:rPr lang="cs-CZ" sz="1400" dirty="0">
                <a:ea typeface="Calibri"/>
                <a:cs typeface="Times New Roman"/>
              </a:rPr>
              <a:t>byly  LOH v Londýně, MS v hokeji, ME ve fotbale či Davis Cup. 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Podíl na sledovanosti vzrostl také </a:t>
            </a:r>
            <a:r>
              <a:rPr lang="cs-CZ" sz="1400" dirty="0" smtClean="0">
                <a:ea typeface="Calibri"/>
                <a:cs typeface="Times New Roman"/>
              </a:rPr>
              <a:t>u kanálu </a:t>
            </a:r>
            <a:r>
              <a:rPr lang="cs-CZ" sz="1400" dirty="0">
                <a:ea typeface="Calibri"/>
                <a:cs typeface="Times New Roman"/>
              </a:rPr>
              <a:t>ČT24, který v roce 2012 dosáhl průměrnému podílu na publiku v celodenním vysílání </a:t>
            </a:r>
            <a:r>
              <a:rPr lang="cs-CZ" sz="1400" dirty="0" smtClean="0">
                <a:ea typeface="Calibri"/>
                <a:cs typeface="Times New Roman"/>
              </a:rPr>
              <a:t>5,22 % </a:t>
            </a:r>
            <a:r>
              <a:rPr lang="cs-CZ" sz="1400" dirty="0">
                <a:ea typeface="Calibri"/>
                <a:cs typeface="Times New Roman"/>
              </a:rPr>
              <a:t>(meziroční vzrůst o 0,68 p.b.). Kanál ČT 24 </a:t>
            </a:r>
            <a:r>
              <a:rPr lang="cs-CZ" sz="1400" dirty="0" smtClean="0">
                <a:ea typeface="Calibri"/>
                <a:cs typeface="Times New Roman"/>
              </a:rPr>
              <a:t>tak ve </a:t>
            </a:r>
            <a:r>
              <a:rPr lang="cs-CZ" sz="1400" dirty="0">
                <a:ea typeface="Calibri"/>
                <a:cs typeface="Times New Roman"/>
              </a:rPr>
              <a:t>srovnání </a:t>
            </a:r>
            <a:r>
              <a:rPr lang="cs-CZ" sz="1400" dirty="0" smtClean="0">
                <a:ea typeface="Calibri"/>
                <a:cs typeface="Times New Roman"/>
              </a:rPr>
              <a:t>s evropskými  </a:t>
            </a:r>
            <a:r>
              <a:rPr lang="cs-CZ" sz="1400" dirty="0">
                <a:ea typeface="Calibri"/>
                <a:cs typeface="Times New Roman"/>
              </a:rPr>
              <a:t>zpravodajskými kanály </a:t>
            </a:r>
            <a:r>
              <a:rPr lang="cs-CZ" sz="1400" dirty="0" smtClean="0">
                <a:ea typeface="Calibri"/>
                <a:cs typeface="Times New Roman"/>
              </a:rPr>
              <a:t>dosahuje z</a:t>
            </a:r>
            <a:r>
              <a:rPr lang="cs-CZ" sz="1400" dirty="0">
                <a:ea typeface="Calibri"/>
                <a:cs typeface="Times New Roman"/>
              </a:rPr>
              <a:t> hlediska sledovanosti i zásahu populace </a:t>
            </a:r>
            <a:r>
              <a:rPr lang="cs-CZ" sz="1400" dirty="0" smtClean="0">
                <a:ea typeface="Calibri"/>
                <a:cs typeface="Times New Roman"/>
              </a:rPr>
              <a:t>zcela mimořádných výsledků.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Podíl </a:t>
            </a:r>
            <a:r>
              <a:rPr lang="cs-CZ" sz="1400" dirty="0" smtClean="0">
                <a:ea typeface="Calibri"/>
                <a:cs typeface="Times New Roman"/>
              </a:rPr>
              <a:t>ČT2 na </a:t>
            </a:r>
            <a:r>
              <a:rPr lang="cs-CZ" sz="1400" dirty="0">
                <a:ea typeface="Calibri"/>
                <a:cs typeface="Times New Roman"/>
              </a:rPr>
              <a:t>sledovanosti </a:t>
            </a:r>
            <a:r>
              <a:rPr lang="cs-CZ" sz="1400" dirty="0" smtClean="0">
                <a:ea typeface="Calibri"/>
                <a:cs typeface="Times New Roman"/>
              </a:rPr>
              <a:t>činil v</a:t>
            </a:r>
            <a:r>
              <a:rPr lang="cs-CZ" sz="1400" dirty="0">
                <a:ea typeface="Calibri"/>
                <a:cs typeface="Times New Roman"/>
              </a:rPr>
              <a:t> roce 2012 </a:t>
            </a:r>
            <a:r>
              <a:rPr lang="cs-CZ" sz="1400" dirty="0" smtClean="0">
                <a:ea typeface="Calibri"/>
                <a:cs typeface="Times New Roman"/>
              </a:rPr>
              <a:t>4,17 %, </a:t>
            </a:r>
            <a:r>
              <a:rPr lang="cs-CZ" sz="1400" dirty="0">
                <a:ea typeface="Calibri"/>
                <a:cs typeface="Times New Roman"/>
              </a:rPr>
              <a:t>což představuje meziroční nárůst o 0,51 p.b. Na vzrůstající sledovanosti kanálu ČT2 se podílely zejména dokumenty, které byly vysílány v hlavním večerním vysílacím čase od 20. a 21. hodiny v </a:t>
            </a:r>
            <a:r>
              <a:rPr lang="cs-CZ" sz="1400" dirty="0" smtClean="0">
                <a:ea typeface="Calibri"/>
                <a:cs typeface="Times New Roman"/>
              </a:rPr>
              <a:t>průběhu celého týdne. 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ČT1 dosáhla vyššího podílu na sledovanosti než v roce 2011, </a:t>
            </a:r>
            <a:r>
              <a:rPr lang="cs-CZ" sz="1400" dirty="0" smtClean="0">
                <a:ea typeface="Calibri"/>
                <a:cs typeface="Times New Roman"/>
              </a:rPr>
              <a:t>v průměru to bylo 16,36 %. Velmi úspěšné bylo podzimní vysílací </a:t>
            </a:r>
            <a:r>
              <a:rPr lang="cs-CZ" sz="1400" dirty="0">
                <a:ea typeface="Calibri"/>
                <a:cs typeface="Times New Roman"/>
              </a:rPr>
              <a:t>schéma, mimořádný </a:t>
            </a:r>
            <a:r>
              <a:rPr lang="cs-CZ" sz="1400" dirty="0" smtClean="0">
                <a:ea typeface="Calibri"/>
                <a:cs typeface="Times New Roman"/>
              </a:rPr>
              <a:t>zájem diváků pak zaznamenalo vánoční </a:t>
            </a:r>
            <a:r>
              <a:rPr lang="cs-CZ" sz="1400" dirty="0">
                <a:ea typeface="Calibri"/>
                <a:cs typeface="Times New Roman"/>
              </a:rPr>
              <a:t>a silvestrovské vysílání. </a:t>
            </a:r>
            <a:endParaRPr lang="cs-CZ" sz="1400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Ve srovnání s </a:t>
            </a:r>
            <a:r>
              <a:rPr lang="cs-CZ" sz="1400" dirty="0" smtClean="0">
                <a:ea typeface="Calibri"/>
                <a:cs typeface="Times New Roman"/>
              </a:rPr>
              <a:t>hlavními komerčními TV skupinami je </a:t>
            </a:r>
            <a:r>
              <a:rPr lang="cs-CZ" sz="1400" dirty="0">
                <a:ea typeface="Calibri"/>
                <a:cs typeface="Times New Roman"/>
              </a:rPr>
              <a:t>ČT z hlediska sledovanosti </a:t>
            </a:r>
            <a:r>
              <a:rPr lang="cs-CZ" sz="1400" dirty="0" smtClean="0">
                <a:ea typeface="Calibri"/>
                <a:cs typeface="Times New Roman"/>
              </a:rPr>
              <a:t>skupinou s největším </a:t>
            </a:r>
            <a:r>
              <a:rPr lang="cs-CZ" sz="1400" b="1" dirty="0" smtClean="0">
                <a:ea typeface="Calibri"/>
                <a:cs typeface="Times New Roman"/>
              </a:rPr>
              <a:t>meziročním růstem a poprvé v historii je skupina kanálů ČT stává </a:t>
            </a:r>
            <a:r>
              <a:rPr lang="cs-CZ" sz="1400" b="1" dirty="0" err="1" smtClean="0">
                <a:ea typeface="Calibri"/>
                <a:cs typeface="Times New Roman"/>
              </a:rPr>
              <a:t>leadrem</a:t>
            </a:r>
            <a:r>
              <a:rPr lang="cs-CZ" sz="1400" b="1" dirty="0" smtClean="0">
                <a:ea typeface="Calibri"/>
                <a:cs typeface="Times New Roman"/>
              </a:rPr>
              <a:t>  trhu</a:t>
            </a:r>
            <a:endParaRPr lang="en-GB" sz="1400" b="1" dirty="0">
              <a:ea typeface="Calibri"/>
              <a:cs typeface="Times New Roman"/>
            </a:endParaRPr>
          </a:p>
          <a:p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37737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761048220"/>
              </p:ext>
            </p:extLst>
          </p:nvPr>
        </p:nvGraphicFramePr>
        <p:xfrm>
          <a:off x="179512" y="332656"/>
          <a:ext cx="878929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54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C3</a:t>
            </a:r>
            <a:r>
              <a:rPr lang="cs-CZ" sz="3800" b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VÝSTUPY </a:t>
            </a:r>
            <a:r>
              <a:rPr lang="cs-CZ" sz="3800" b="1" dirty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KVALITA (QUALITY)</a:t>
            </a:r>
            <a:endParaRPr lang="cs-CZ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50825" y="188913"/>
            <a:ext cx="10810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1276623"/>
            <a:ext cx="8937625" cy="5453786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lIns="91431" tIns="45716" rIns="91431" bIns="45716"/>
          <a:lstStyle/>
          <a:p>
            <a:pPr indent="12700" defTabSz="258763">
              <a:spcBef>
                <a:spcPct val="20000"/>
              </a:spcBef>
              <a:tabLst>
                <a:tab pos="533400" algn="l"/>
              </a:tabLst>
            </a:pPr>
            <a:r>
              <a:rPr lang="cs-CZ" sz="1700" b="1" dirty="0">
                <a:latin typeface="Calibri" pitchFamily="34" charset="0"/>
              </a:rPr>
              <a:t>Je zřejmé, že většinové postoje veřejnosti jsou pro definici a posuzování vysílání veřejné služby velmi významné. Není ale možné spoléhat jen na většinový názor veřejnosti, například proto, že:</a:t>
            </a:r>
          </a:p>
          <a:p>
            <a:pPr marL="1588" indent="-1588" defTabSz="258763">
              <a:spcBef>
                <a:spcPct val="20000"/>
              </a:spcBef>
              <a:tabLst>
                <a:tab pos="361950" algn="l"/>
              </a:tabLst>
            </a:pPr>
            <a:endParaRPr lang="cs-CZ" sz="800" dirty="0">
              <a:latin typeface="Calibri" pitchFamily="34" charset="0"/>
            </a:endParaRPr>
          </a:p>
          <a:p>
            <a:pPr marL="657225" lvl="1" indent="-285750" defTabSz="258763"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>
                <a:latin typeface="Calibri" pitchFamily="34" charset="0"/>
              </a:rPr>
              <a:t>Většinové očekávání a vkus  veřejnosti odpovídá postojům většinového diváka a přizpůsobování  vysílání těmto názorům má tedy obdobné dopady jako tlak reklamního trhu. </a:t>
            </a:r>
          </a:p>
          <a:p>
            <a:pPr marL="657225" lvl="1" indent="-285750" defTabSz="258763"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>
                <a:latin typeface="Calibri" pitchFamily="34" charset="0"/>
              </a:rPr>
              <a:t>Oslabení měřítek estetiky i etiky ve společnosti často vede k povrchním a rychle se měnícím požadavkům na vysílání.</a:t>
            </a:r>
          </a:p>
          <a:p>
            <a:pPr marL="657225" lvl="1" indent="-285750" defTabSz="258763">
              <a:spcBef>
                <a:spcPct val="20000"/>
              </a:spcBef>
              <a:buFont typeface="Arial" charset="0"/>
              <a:buNone/>
              <a:tabLst>
                <a:tab pos="361950" algn="l"/>
              </a:tabLst>
            </a:pPr>
            <a:endParaRPr lang="cs-CZ" sz="1200" b="0" dirty="0">
              <a:latin typeface="Calibri" pitchFamily="34" charset="0"/>
            </a:endParaRPr>
          </a:p>
          <a:p>
            <a:pPr indent="12700" defTabSz="258763">
              <a:spcBef>
                <a:spcPct val="20000"/>
              </a:spcBef>
              <a:buFont typeface="Arial" charset="0"/>
              <a:buNone/>
              <a:tabLst>
                <a:tab pos="533400" algn="l"/>
              </a:tabLst>
            </a:pPr>
            <a:r>
              <a:rPr lang="cs-CZ" sz="1700" b="1" dirty="0">
                <a:latin typeface="Calibri" pitchFamily="34" charset="0"/>
              </a:rPr>
              <a:t>Mnoho zemí proto navíc přijalo normativy, které pro národní média veřejné služby stanovují cíle, rámce i konkrétní požadavky. Příklady normativů z ČR a Velké Británie:</a:t>
            </a:r>
          </a:p>
          <a:p>
            <a:pPr marL="1588" indent="-1588" defTabSz="258763">
              <a:spcBef>
                <a:spcPct val="20000"/>
              </a:spcBef>
              <a:buFont typeface="Arial" charset="0"/>
              <a:buNone/>
              <a:tabLst>
                <a:tab pos="361950" algn="l"/>
              </a:tabLst>
            </a:pPr>
            <a:endParaRPr lang="cs-CZ" sz="800" dirty="0">
              <a:latin typeface="Calibri" pitchFamily="34" charset="0"/>
            </a:endParaRPr>
          </a:p>
          <a:p>
            <a:pPr marL="657225" lvl="1" indent="-285750" defTabSz="258763"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>
                <a:latin typeface="Calibri" pitchFamily="34" charset="0"/>
              </a:rPr>
              <a:t>Česká </a:t>
            </a:r>
            <a:r>
              <a:rPr lang="cs-CZ" sz="1600" b="0" dirty="0" smtClean="0">
                <a:latin typeface="Calibri" pitchFamily="34" charset="0"/>
              </a:rPr>
              <a:t>republika	 </a:t>
            </a:r>
            <a:r>
              <a:rPr lang="cs-CZ" sz="1600" b="0" dirty="0">
                <a:latin typeface="Calibri" pitchFamily="34" charset="0"/>
              </a:rPr>
              <a:t>	Zákon o ČT a Kodex ČT </a:t>
            </a:r>
          </a:p>
          <a:p>
            <a:pPr marL="657225" lvl="1" indent="-285750" defTabSz="258763"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cs-CZ" sz="1600" b="0" dirty="0">
                <a:latin typeface="Calibri" pitchFamily="34" charset="0"/>
              </a:rPr>
              <a:t>Velká </a:t>
            </a:r>
            <a:r>
              <a:rPr lang="cs-CZ" sz="1600" b="0" dirty="0" smtClean="0">
                <a:latin typeface="Calibri" pitchFamily="34" charset="0"/>
              </a:rPr>
              <a:t>Británie </a:t>
            </a:r>
            <a:r>
              <a:rPr lang="cs-CZ" sz="1600" b="0" dirty="0">
                <a:latin typeface="Calibri" pitchFamily="34" charset="0"/>
              </a:rPr>
              <a:t>	</a:t>
            </a:r>
            <a:r>
              <a:rPr lang="cs-CZ" sz="1600" b="0" dirty="0" smtClean="0">
                <a:latin typeface="Calibri" pitchFamily="34" charset="0"/>
              </a:rPr>
              <a:t>	Charta </a:t>
            </a:r>
            <a:r>
              <a:rPr lang="cs-CZ" sz="1600" b="0" dirty="0">
                <a:latin typeface="Calibri" pitchFamily="34" charset="0"/>
              </a:rPr>
              <a:t>BBC</a:t>
            </a:r>
          </a:p>
          <a:p>
            <a:pPr marL="657225" lvl="1" indent="-285750" defTabSz="258763">
              <a:tabLst>
                <a:tab pos="361950" algn="l"/>
              </a:tabLst>
            </a:pPr>
            <a:endParaRPr lang="cs-CZ" sz="800" b="0" dirty="0">
              <a:latin typeface="Calibri" pitchFamily="34" charset="0"/>
            </a:endParaRPr>
          </a:p>
          <a:p>
            <a:pPr indent="12700" defTabSz="258763">
              <a:spcBef>
                <a:spcPct val="20000"/>
              </a:spcBef>
              <a:tabLst>
                <a:tab pos="533400" algn="l"/>
              </a:tabLst>
            </a:pPr>
            <a:r>
              <a:rPr lang="cs-CZ" sz="1700" b="1" dirty="0" smtClean="0">
                <a:latin typeface="Calibri" pitchFamily="34" charset="0"/>
              </a:rPr>
              <a:t>Vedle </a:t>
            </a:r>
            <a:r>
              <a:rPr lang="cs-CZ" sz="1700" b="1" dirty="0">
                <a:latin typeface="Calibri" pitchFamily="34" charset="0"/>
              </a:rPr>
              <a:t>posuzování </a:t>
            </a:r>
            <a:r>
              <a:rPr lang="cs-CZ" sz="1700" b="1" dirty="0" smtClean="0">
                <a:latin typeface="Calibri" pitchFamily="34" charset="0"/>
              </a:rPr>
              <a:t>plnění veřejné služby samotnými diváky je druhým pilířem hodnocení arbitrární </a:t>
            </a:r>
            <a:r>
              <a:rPr lang="cs-CZ" sz="1700" b="1" dirty="0">
                <a:latin typeface="Calibri" pitchFamily="34" charset="0"/>
              </a:rPr>
              <a:t>(expertní) </a:t>
            </a:r>
            <a:r>
              <a:rPr lang="cs-CZ" sz="1700" b="1" dirty="0" smtClean="0">
                <a:latin typeface="Calibri" pitchFamily="34" charset="0"/>
              </a:rPr>
              <a:t>posuzování míry naplňování požadavků, které vyplývají ze zmíněných normativů. </a:t>
            </a:r>
          </a:p>
          <a:p>
            <a:pPr indent="12700" defTabSz="258763">
              <a:spcBef>
                <a:spcPct val="20000"/>
              </a:spcBef>
              <a:tabLst>
                <a:tab pos="533400" algn="l"/>
              </a:tabLst>
            </a:pPr>
            <a:endParaRPr lang="cs-CZ" sz="800" b="1" dirty="0" smtClean="0">
              <a:latin typeface="Calibri" pitchFamily="34" charset="0"/>
            </a:endParaRPr>
          </a:p>
          <a:p>
            <a:pPr indent="12700" defTabSz="258763">
              <a:spcBef>
                <a:spcPct val="20000"/>
              </a:spcBef>
              <a:tabLst>
                <a:tab pos="533400" algn="l"/>
              </a:tabLst>
            </a:pPr>
            <a:r>
              <a:rPr lang="cs-CZ" sz="1700" b="1" dirty="0" smtClean="0">
                <a:latin typeface="Calibri" pitchFamily="34" charset="0"/>
              </a:rPr>
              <a:t>Projekt „Hodnocení plnění úkolů veřejné služby Českou televizí“ oba přístupy (divácké a expertní hodnocení) plně implementuje a respektuje.</a:t>
            </a:r>
          </a:p>
          <a:p>
            <a:pPr marL="182563" indent="-182563" defTabSz="258763">
              <a:tabLst>
                <a:tab pos="361950" algn="l"/>
              </a:tabLst>
            </a:pPr>
            <a:endParaRPr lang="cs-CZ" sz="1600" dirty="0">
              <a:latin typeface="Calibri" pitchFamily="34" charset="0"/>
            </a:endParaRPr>
          </a:p>
          <a:p>
            <a:pPr marL="182563" indent="-182563" defTabSz="258763">
              <a:tabLst>
                <a:tab pos="361950" algn="l"/>
              </a:tabLst>
            </a:pPr>
            <a:endParaRPr lang="cs-CZ" sz="1600" b="0" dirty="0">
              <a:latin typeface="Calibri" pitchFamily="34" charset="0"/>
            </a:endParaRPr>
          </a:p>
          <a:p>
            <a:pPr marL="657225" lvl="1" indent="-285750" defTabSz="258763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endParaRPr lang="cs-CZ" sz="1600" b="0" dirty="0">
              <a:latin typeface="Calibri" pitchFamily="34" charset="0"/>
            </a:endParaRPr>
          </a:p>
          <a:p>
            <a:pPr marL="657225" lvl="1" indent="-285750" defTabSz="258763">
              <a:tabLst>
                <a:tab pos="361950" algn="l"/>
              </a:tabLst>
            </a:pPr>
            <a:endParaRPr lang="cs-CZ" sz="1600" b="0" dirty="0">
              <a:latin typeface="Calibri" pitchFamily="34" charset="0"/>
            </a:endParaRPr>
          </a:p>
          <a:p>
            <a:pPr marL="657225" lvl="1" indent="-285750" defTabSz="258763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endParaRPr lang="cs-CZ" sz="1600" b="0" dirty="0">
              <a:latin typeface="Calibri" pitchFamily="34" charset="0"/>
            </a:endParaRPr>
          </a:p>
          <a:p>
            <a:pPr marL="657225" lvl="1" indent="-285750" defTabSz="258763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endParaRPr lang="cs-CZ" sz="1600" b="0" dirty="0">
              <a:latin typeface="Calibri" pitchFamily="34" charset="0"/>
            </a:endParaRPr>
          </a:p>
          <a:p>
            <a:pPr marL="657225" lvl="1" indent="-285750" defTabSz="258763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361950" algn="l"/>
              </a:tabLst>
            </a:pPr>
            <a:endParaRPr lang="cs-CZ" sz="1600" b="0" dirty="0">
              <a:latin typeface="Calibri" pitchFamily="34" charset="0"/>
            </a:endParaRPr>
          </a:p>
          <a:p>
            <a:pPr marL="182563" indent="-182563" defTabSz="258763">
              <a:tabLst>
                <a:tab pos="361950" algn="l"/>
              </a:tabLst>
            </a:pPr>
            <a:endParaRPr lang="cs-CZ" sz="1600" b="0" dirty="0"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5870E2-C38A-4241-9DA8-DDE399E71D70}" type="slidenum">
              <a:rPr lang="cs-CZ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cs-CZ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7813" y="115888"/>
            <a:ext cx="7416800" cy="1004887"/>
          </a:xfrm>
          <a:prstGeom prst="rect">
            <a:avLst/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38" rIns="91447" bIns="45738" anchor="ctr"/>
          <a:lstStyle/>
          <a:p>
            <a:pPr algn="r" eaLnBrk="0" hangingPunct="0"/>
            <a:r>
              <a:rPr lang="cs-CZ" sz="3000" b="1" dirty="0" smtClean="0">
                <a:solidFill>
                  <a:schemeClr val="bg1"/>
                </a:solidFill>
                <a:latin typeface="Calibri" pitchFamily="34" charset="0"/>
              </a:rPr>
              <a:t>VÝCHODISKA </a:t>
            </a:r>
            <a:r>
              <a:rPr lang="cs-CZ" sz="3000" b="1" dirty="0">
                <a:solidFill>
                  <a:schemeClr val="bg1"/>
                </a:solidFill>
                <a:latin typeface="Calibri" pitchFamily="34" charset="0"/>
              </a:rPr>
              <a:t>PRO </a:t>
            </a:r>
            <a:r>
              <a:rPr lang="cs-CZ" sz="3000" b="1" dirty="0" smtClean="0">
                <a:solidFill>
                  <a:schemeClr val="bg1"/>
                </a:solidFill>
                <a:latin typeface="Calibri" pitchFamily="34" charset="0"/>
              </a:rPr>
              <a:t>HODNOCENÍ PLNĚNÍ  </a:t>
            </a:r>
            <a:r>
              <a:rPr lang="cs-CZ" sz="3000" b="1" dirty="0">
                <a:solidFill>
                  <a:schemeClr val="bg1"/>
                </a:solidFill>
                <a:latin typeface="Calibri" pitchFamily="34" charset="0"/>
              </a:rPr>
              <a:t>ÚKOLŮ VEŘEJNÉ </a:t>
            </a:r>
            <a:r>
              <a:rPr lang="cs-CZ" sz="3000" b="1" dirty="0" smtClean="0">
                <a:solidFill>
                  <a:schemeClr val="bg1"/>
                </a:solidFill>
                <a:latin typeface="Calibri" pitchFamily="34" charset="0"/>
              </a:rPr>
              <a:t>SLUŽBY</a:t>
            </a:r>
            <a:endParaRPr lang="cs-CZ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898838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VNÍMÁNÍ JEDINEČNOSTI (ORIGINALITY)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KANÁLŮ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5573768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1400" b="1" dirty="0" smtClean="0">
                <a:ea typeface="Calibri"/>
                <a:cs typeface="Times New Roman"/>
              </a:rPr>
              <a:t>SPOKOJENOST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>
                <a:ea typeface="Calibri"/>
                <a:cs typeface="Times New Roman"/>
              </a:rPr>
              <a:t>Spokojenost diváků je v rámci hodnocení veřejné služby chápána jako jeden z atributů kvality.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b="1" dirty="0" smtClean="0">
                <a:ea typeface="Calibri"/>
                <a:cs typeface="Times New Roman"/>
              </a:rPr>
              <a:t>Celková </a:t>
            </a:r>
            <a:r>
              <a:rPr lang="cs-CZ" sz="1400" b="1" dirty="0">
                <a:ea typeface="Calibri"/>
                <a:cs typeface="Times New Roman"/>
              </a:rPr>
              <a:t>spokojenost s vysílanými pořady meziročně vzrostla o 1 p.b. na hodnotu 91%. </a:t>
            </a:r>
            <a:endParaRPr lang="en-GB" sz="14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Oproti roku 2011 došlo ke zvýšení spokojenosti také u všech čtyř kanálů ČT. 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V roce 2012 dosáhla celková spokojenost s pořady ČT2, ČT24 a ČT sport shodně úrovně 92 %. 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U ČT Sport i ČT2 se na zlepšení nezanedbatelně podílely pořady vysílané z Olympijských her v Londýně. Celková spokojenost s nimi dosáhla úrovně 94%.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U ČT2 se na zlepšení výrazně podílely také dokumentární pořady, které zaznamenaly meziroční nárůst spokojenosti z 90 % na 92 %.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Celková spokojenost s pořady ČT1 se v meziročním srovnání zlepšila o několik desetin p.b., ale celkově po zaokrouhlení zůstala na úrovni 90%. Ve vysokých hodnotách se Jedničce podařilo udržet i přesto, že ji směrem k nižším číslům vychýlil dubnový start nových Událostí, který část tradičního publika ČT1 vnímala jako „příliš skokovou“, a který se projevil dočasným poklesem indexu spokojenosti. Ztráty ale jednoznačně </a:t>
            </a:r>
            <a:r>
              <a:rPr lang="cs-CZ" sz="1400" dirty="0" smtClean="0">
                <a:ea typeface="Calibri"/>
                <a:cs typeface="Times New Roman"/>
              </a:rPr>
              <a:t>vyvážily podzim </a:t>
            </a:r>
            <a:r>
              <a:rPr lang="cs-CZ" sz="1400" dirty="0">
                <a:ea typeface="Calibri"/>
                <a:cs typeface="Times New Roman"/>
              </a:rPr>
              <a:t>a </a:t>
            </a:r>
            <a:r>
              <a:rPr lang="cs-CZ" sz="1400" dirty="0" smtClean="0">
                <a:ea typeface="Calibri"/>
                <a:cs typeface="Times New Roman"/>
              </a:rPr>
              <a:t>vánoční programové schéma, které </a:t>
            </a:r>
            <a:r>
              <a:rPr lang="cs-CZ" sz="1400" dirty="0">
                <a:ea typeface="Calibri"/>
                <a:cs typeface="Times New Roman"/>
              </a:rPr>
              <a:t>se z hlediska spokojenosti diváků </a:t>
            </a:r>
            <a:r>
              <a:rPr lang="cs-CZ" sz="1400" dirty="0" smtClean="0">
                <a:ea typeface="Calibri"/>
                <a:cs typeface="Times New Roman"/>
              </a:rPr>
              <a:t>staly </a:t>
            </a:r>
            <a:r>
              <a:rPr lang="cs-CZ" sz="1400" dirty="0">
                <a:ea typeface="Calibri"/>
                <a:cs typeface="Times New Roman"/>
              </a:rPr>
              <a:t>jak pro ČT1, tak i pro všechny ostatní kanály ČT </a:t>
            </a:r>
            <a:r>
              <a:rPr lang="cs-CZ" sz="1400" dirty="0" smtClean="0">
                <a:ea typeface="Calibri"/>
                <a:cs typeface="Times New Roman"/>
              </a:rPr>
              <a:t>nejúspěšnějšími obdobími </a:t>
            </a:r>
            <a:r>
              <a:rPr lang="cs-CZ" sz="1400" dirty="0">
                <a:ea typeface="Calibri"/>
                <a:cs typeface="Times New Roman"/>
              </a:rPr>
              <a:t>roku. </a:t>
            </a:r>
            <a:endParaRPr lang="cs-CZ" sz="1400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endParaRPr lang="en-GB" sz="1400" dirty="0" smtClean="0">
              <a:ea typeface="Calibri"/>
              <a:cs typeface="Times New Roman"/>
            </a:endParaRPr>
          </a:p>
          <a:p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25498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07555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SPOKOJENOST S POŘADY V RÁMCI JEDNOTLIVÝCH ŽÁNRŮ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714689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1300" dirty="0" smtClean="0"/>
              <a:t>Nejvyšší </a:t>
            </a:r>
            <a:r>
              <a:rPr lang="cs-CZ" sz="1300" dirty="0"/>
              <a:t>spokojenost panuje s dokumentárními, vzdělávacími a hudebními pořady, nejmenší spokojenost naopak s dramatickými a náboženskými pořady</a:t>
            </a:r>
            <a:r>
              <a:rPr lang="cs-CZ" sz="1300" dirty="0" smtClean="0"/>
              <a:t>.</a:t>
            </a:r>
            <a:endParaRPr lang="en-GB" sz="13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10290"/>
              </p:ext>
            </p:extLst>
          </p:nvPr>
        </p:nvGraphicFramePr>
        <p:xfrm>
          <a:off x="6550088" y="3130030"/>
          <a:ext cx="2490725" cy="3251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513"/>
                <a:gridCol w="431606"/>
                <a:gridCol w="431606"/>
              </a:tblGrid>
              <a:tr h="28907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smtClean="0">
                          <a:effectLst/>
                        </a:rPr>
                        <a:t>TABULKA DAT: </a:t>
                      </a:r>
                    </a:p>
                    <a:p>
                      <a:pPr algn="ctr" fontAlgn="b"/>
                      <a:r>
                        <a:rPr lang="cs-CZ" sz="1400" b="1" u="none" strike="noStrike" baseline="0" dirty="0" smtClean="0">
                          <a:effectLst/>
                        </a:rPr>
                        <a:t>SPOKOJENOST S POŘADY</a:t>
                      </a:r>
                    </a:p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Zpravodajské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91%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91%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Publicistické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89%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91%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Dramatické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88%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90%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Zábavné</a:t>
                      </a: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Hudební</a:t>
                      </a: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89%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92%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Dokumentární</a:t>
                      </a: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90%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92%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Vzdělávací</a:t>
                      </a: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90%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92%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Náboženské</a:t>
                      </a:r>
                      <a:r>
                        <a:rPr lang="cs-CZ" sz="1300" b="1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44389"/>
              </p:ext>
            </p:extLst>
          </p:nvPr>
        </p:nvGraphicFramePr>
        <p:xfrm>
          <a:off x="-12101" y="2753833"/>
          <a:ext cx="5490619" cy="410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3188" y="1916832"/>
            <a:ext cx="8937625" cy="831393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RQI – Žánry – Spokojenost s pořady (Q)</a:t>
            </a:r>
          </a:p>
          <a:p>
            <a:pPr marL="1588" indent="-1588" algn="ctr" defTabSz="258763">
              <a:tabLst>
                <a:tab pos="180975" algn="l"/>
              </a:tabLst>
              <a:defRPr/>
            </a:pPr>
            <a:endParaRPr lang="cs-CZ" sz="500" b="1" dirty="0" smtClean="0">
              <a:latin typeface="Calibri" pitchFamily="34" charset="0"/>
            </a:endParaRPr>
          </a:p>
          <a:p>
            <a:pPr marL="1588" lvl="0" indent="-1588" algn="ctr" defTabSz="258763">
              <a:tabLst>
                <a:tab pos="180975" algn="l"/>
              </a:tabLst>
              <a:defRPr/>
            </a:pPr>
            <a:r>
              <a:rPr lang="cs-CZ" sz="1500" b="1" dirty="0">
                <a:solidFill>
                  <a:prstClr val="black"/>
                </a:solidFill>
                <a:latin typeface="Calibri" pitchFamily="34" charset="0"/>
              </a:rPr>
              <a:t>Hodnocení spokojenosti s pořady na škále / CS 15+ / Zdroj: DKV ČT</a:t>
            </a:r>
          </a:p>
        </p:txBody>
      </p:sp>
    </p:spTree>
    <p:extLst>
      <p:ext uri="{BB962C8B-B14F-4D97-AF65-F5344CB8AC3E}">
        <p14:creationId xmlns:p14="http://schemas.microsoft.com/office/powerpoint/2010/main" val="4907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840418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HLAVNÍ</a:t>
                      </a:r>
                      <a:r>
                        <a:rPr lang="cs-CZ" sz="2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STANICE PRO JEDNOTLIVÉ ŽÁNRY</a:t>
                      </a:r>
                      <a:endParaRPr lang="cs-CZ" sz="2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5"/>
            <a:ext cx="8686800" cy="863544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300" dirty="0">
                <a:ea typeface="Calibri"/>
                <a:cs typeface="Times New Roman"/>
              </a:rPr>
              <a:t>43% diváků považuje některý z kanálů ČT za hlavní pro určitý žánr. Hodnota tohoto indikátoru se meziročně nezměnila.</a:t>
            </a:r>
            <a:endParaRPr lang="en-GB" sz="13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300" dirty="0">
                <a:ea typeface="Calibri"/>
                <a:cs typeface="Times New Roman"/>
              </a:rPr>
              <a:t>Za hlavní nepovažuje některý z kanálů ČT nadpoloviční většina diváků pouze v případě zahraničních filmů a seriálů, pořadů pro děti a zábavních pořadů.</a:t>
            </a:r>
            <a:endParaRPr lang="en-GB" sz="1300" dirty="0">
              <a:ea typeface="Calibri"/>
              <a:cs typeface="Times New Roman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30878"/>
              </p:ext>
            </p:extLst>
          </p:nvPr>
        </p:nvGraphicFramePr>
        <p:xfrm>
          <a:off x="6550088" y="2780928"/>
          <a:ext cx="2490725" cy="4000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513"/>
                <a:gridCol w="431606"/>
                <a:gridCol w="431606"/>
              </a:tblGrid>
              <a:tr h="6446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smtClean="0">
                          <a:effectLst/>
                        </a:rPr>
                        <a:t>TABULKA DAT: </a:t>
                      </a:r>
                    </a:p>
                    <a:p>
                      <a:pPr algn="ctr" fontAlgn="b"/>
                      <a:r>
                        <a:rPr lang="cs-CZ" sz="1400" b="1" u="none" strike="noStrike" baseline="0" dirty="0" smtClean="0">
                          <a:effectLst/>
                        </a:rPr>
                        <a:t>HLAVNÍ STANICE PRO ŽÁNRY</a:t>
                      </a:r>
                    </a:p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Zpravodajské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67%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63%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Publicistické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76%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68%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Filmy české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--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59%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Filmy zahraniční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--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6%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Seriály</a:t>
                      </a:r>
                      <a:r>
                        <a:rPr lang="cs-CZ" sz="1300" b="1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české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--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41%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Seriály zahraniční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--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4%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Pořady pro děti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53%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38%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Zábavné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Kulturní</a:t>
                      </a: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--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60%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Dokumentární</a:t>
                      </a: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84%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75%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Vzdělávací</a:t>
                      </a: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--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69%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3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Sportovní</a:t>
                      </a:r>
                      <a:r>
                        <a:rPr lang="cs-CZ" sz="1300" b="1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pořady</a:t>
                      </a:r>
                      <a:endParaRPr lang="cs-CZ" sz="13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88%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noProof="0" dirty="0" smtClean="0">
                          <a:effectLst/>
                          <a:latin typeface="+mj-lt"/>
                        </a:rPr>
                        <a:t>70%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402001"/>
              </p:ext>
            </p:extLst>
          </p:nvPr>
        </p:nvGraphicFramePr>
        <p:xfrm>
          <a:off x="0" y="2653665"/>
          <a:ext cx="5624624" cy="420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3188" y="1988840"/>
            <a:ext cx="8937625" cy="736252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RQI – Žánry – ČT jako hlavní stanice pro žánry (Q)</a:t>
            </a:r>
          </a:p>
          <a:p>
            <a:pPr marL="1588" indent="-1588" algn="ctr" defTabSz="258763">
              <a:tabLst>
                <a:tab pos="180975" algn="l"/>
              </a:tabLst>
              <a:defRPr/>
            </a:pPr>
            <a:endParaRPr lang="cs-CZ" sz="500" b="1" dirty="0" smtClean="0">
              <a:latin typeface="Calibri" pitchFamily="34" charset="0"/>
            </a:endParaRPr>
          </a:p>
          <a:p>
            <a:pPr marL="1588" lvl="0" indent="-1588" algn="ctr" defTabSz="258763">
              <a:tabLst>
                <a:tab pos="180975" algn="l"/>
              </a:tabLst>
              <a:defRPr/>
            </a:pPr>
            <a:r>
              <a:rPr lang="cs-CZ" sz="1500" b="1" dirty="0" smtClean="0">
                <a:solidFill>
                  <a:prstClr val="black"/>
                </a:solidFill>
                <a:latin typeface="Calibri" pitchFamily="34" charset="0"/>
              </a:rPr>
              <a:t>Podíl diváků uvádějících některý z kanálů ČT jako hlavní pro daný žánr </a:t>
            </a:r>
            <a:r>
              <a:rPr lang="cs-CZ" sz="1500" b="1" dirty="0">
                <a:solidFill>
                  <a:prstClr val="black"/>
                </a:solidFill>
                <a:latin typeface="Calibri" pitchFamily="34" charset="0"/>
              </a:rPr>
              <a:t>/ CS </a:t>
            </a:r>
            <a:r>
              <a:rPr lang="cs-CZ" sz="1500" b="1" dirty="0" smtClean="0">
                <a:solidFill>
                  <a:prstClr val="black"/>
                </a:solidFill>
                <a:latin typeface="Calibri" pitchFamily="34" charset="0"/>
              </a:rPr>
              <a:t>18+ </a:t>
            </a:r>
            <a:r>
              <a:rPr lang="cs-CZ" sz="1500" b="1" dirty="0">
                <a:solidFill>
                  <a:prstClr val="black"/>
                </a:solidFill>
                <a:latin typeface="Calibri" pitchFamily="34" charset="0"/>
              </a:rPr>
              <a:t>/ Zdroj: </a:t>
            </a:r>
            <a:r>
              <a:rPr lang="cs-CZ" sz="1500" b="1" dirty="0" smtClean="0">
                <a:solidFill>
                  <a:prstClr val="black"/>
                </a:solidFill>
                <a:latin typeface="Calibri" pitchFamily="34" charset="0"/>
              </a:rPr>
              <a:t>Tracking </a:t>
            </a:r>
            <a:r>
              <a:rPr lang="cs-CZ" sz="1500" b="1" dirty="0">
                <a:solidFill>
                  <a:prstClr val="black"/>
                </a:solidFill>
                <a:latin typeface="Calibri" pitchFamily="34" charset="0"/>
              </a:rPr>
              <a:t>ČT</a:t>
            </a:r>
          </a:p>
        </p:txBody>
      </p:sp>
    </p:spTree>
    <p:extLst>
      <p:ext uri="{BB962C8B-B14F-4D97-AF65-F5344CB8AC3E}">
        <p14:creationId xmlns:p14="http://schemas.microsoft.com/office/powerpoint/2010/main" val="24387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06413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SPOKOJENOST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5573768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1400" b="1" dirty="0">
                <a:ea typeface="Calibri"/>
                <a:cs typeface="Times New Roman"/>
              </a:rPr>
              <a:t>KOMENTÁŘ KE </a:t>
            </a:r>
            <a:r>
              <a:rPr lang="cs-CZ" sz="1400" b="1" dirty="0" smtClean="0">
                <a:ea typeface="Calibri"/>
                <a:cs typeface="Times New Roman"/>
              </a:rPr>
              <a:t>SCHÉMATŮM </a:t>
            </a:r>
            <a:r>
              <a:rPr lang="cs-CZ" sz="1400" b="1" dirty="0">
                <a:ea typeface="Calibri"/>
                <a:cs typeface="Times New Roman"/>
              </a:rPr>
              <a:t>NA </a:t>
            </a:r>
            <a:r>
              <a:rPr lang="cs-CZ" sz="1400" b="1" dirty="0" smtClean="0">
                <a:ea typeface="Calibri"/>
                <a:cs typeface="Times New Roman"/>
              </a:rPr>
              <a:t>NÁSLEDUJÍCH STRANÁCH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300" b="1" dirty="0">
                <a:ea typeface="Calibri"/>
                <a:cs typeface="Times New Roman"/>
              </a:rPr>
              <a:t>ČT1 si oproti roku 2011 zcela přivlastnila charakteristiky </a:t>
            </a:r>
            <a:r>
              <a:rPr lang="cs-CZ" sz="1300" b="1" i="1" dirty="0">
                <a:ea typeface="Calibri"/>
                <a:cs typeface="Times New Roman"/>
              </a:rPr>
              <a:t>důvěryhodná</a:t>
            </a:r>
            <a:r>
              <a:rPr lang="cs-CZ" sz="1300" b="1" dirty="0">
                <a:ea typeface="Calibri"/>
                <a:cs typeface="Times New Roman"/>
              </a:rPr>
              <a:t> a </a:t>
            </a:r>
            <a:r>
              <a:rPr lang="cs-CZ" sz="1300" b="1" i="1" dirty="0">
                <a:ea typeface="Calibri"/>
                <a:cs typeface="Times New Roman"/>
              </a:rPr>
              <a:t>objektivní</a:t>
            </a:r>
            <a:r>
              <a:rPr lang="cs-CZ" sz="1300" b="1" dirty="0">
                <a:ea typeface="Calibri"/>
                <a:cs typeface="Times New Roman"/>
              </a:rPr>
              <a:t>, nově se u ní také objevuje atribut </a:t>
            </a:r>
            <a:r>
              <a:rPr lang="cs-CZ" sz="1300" b="1" i="1" dirty="0">
                <a:ea typeface="Calibri"/>
                <a:cs typeface="Times New Roman"/>
              </a:rPr>
              <a:t>soutěžní</a:t>
            </a:r>
            <a:r>
              <a:rPr lang="cs-CZ" sz="1300" b="1" dirty="0">
                <a:ea typeface="Calibri"/>
                <a:cs typeface="Times New Roman"/>
              </a:rPr>
              <a:t>.</a:t>
            </a:r>
            <a:endParaRPr lang="en-GB" sz="13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300" b="1" dirty="0">
                <a:ea typeface="Calibri"/>
                <a:cs typeface="Times New Roman"/>
              </a:rPr>
              <a:t>ČT2 je i nadále vnímána jako </a:t>
            </a:r>
            <a:r>
              <a:rPr lang="cs-CZ" sz="1300" b="1" i="1" dirty="0">
                <a:ea typeface="Calibri"/>
                <a:cs typeface="Times New Roman"/>
              </a:rPr>
              <a:t>specializovaný (odborný)</a:t>
            </a:r>
            <a:r>
              <a:rPr lang="cs-CZ" sz="1300" b="1" dirty="0">
                <a:ea typeface="Calibri"/>
                <a:cs typeface="Times New Roman"/>
              </a:rPr>
              <a:t>kanál popularizující </a:t>
            </a:r>
            <a:r>
              <a:rPr lang="cs-CZ" sz="1300" b="1" i="1" dirty="0">
                <a:ea typeface="Calibri"/>
                <a:cs typeface="Times New Roman"/>
              </a:rPr>
              <a:t>vědy</a:t>
            </a:r>
            <a:r>
              <a:rPr lang="cs-CZ" sz="1300" dirty="0">
                <a:ea typeface="Calibri"/>
                <a:cs typeface="Times New Roman"/>
              </a:rPr>
              <a:t>, jako kanál, který </a:t>
            </a:r>
            <a:r>
              <a:rPr lang="cs-CZ" sz="1300" i="1" dirty="0">
                <a:ea typeface="Calibri"/>
                <a:cs typeface="Times New Roman"/>
              </a:rPr>
              <a:t>vzdělává</a:t>
            </a:r>
            <a:r>
              <a:rPr lang="cs-CZ" sz="1300" dirty="0">
                <a:ea typeface="Calibri"/>
                <a:cs typeface="Times New Roman"/>
              </a:rPr>
              <a:t> a který je orientován na</a:t>
            </a:r>
            <a:r>
              <a:rPr lang="cs-CZ" sz="1300" i="1" dirty="0">
                <a:ea typeface="Calibri"/>
                <a:cs typeface="Times New Roman"/>
              </a:rPr>
              <a:t> náročného diváka</a:t>
            </a:r>
            <a:r>
              <a:rPr lang="cs-CZ" sz="1300" dirty="0">
                <a:ea typeface="Calibri"/>
                <a:cs typeface="Times New Roman"/>
              </a:rPr>
              <a:t>. V porovnání s ostatními kanály je ČT2 nicméně také výrazně častěji charakterizována jako </a:t>
            </a:r>
            <a:r>
              <a:rPr lang="cs-CZ" sz="1300" i="1" dirty="0">
                <a:ea typeface="Calibri"/>
                <a:cs typeface="Times New Roman"/>
              </a:rPr>
              <a:t>zastaralá</a:t>
            </a:r>
            <a:r>
              <a:rPr lang="cs-CZ" sz="1300" dirty="0">
                <a:ea typeface="Calibri"/>
                <a:cs typeface="Times New Roman"/>
              </a:rPr>
              <a:t>, menší části diváků se jeví jako </a:t>
            </a:r>
            <a:r>
              <a:rPr lang="cs-CZ" sz="1300" i="1" dirty="0">
                <a:ea typeface="Calibri"/>
                <a:cs typeface="Times New Roman"/>
              </a:rPr>
              <a:t>zbytečná</a:t>
            </a:r>
            <a:r>
              <a:rPr lang="cs-CZ" sz="1300" dirty="0">
                <a:ea typeface="Calibri"/>
                <a:cs typeface="Times New Roman"/>
              </a:rPr>
              <a:t>, což je ovšem vzhledem k užší profilaci Dvojky celkem pochopitelné.</a:t>
            </a:r>
            <a:endParaRPr lang="en-GB" sz="13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300" b="1" dirty="0">
                <a:ea typeface="Calibri"/>
                <a:cs typeface="Times New Roman"/>
              </a:rPr>
              <a:t>ČT24 </a:t>
            </a:r>
            <a:r>
              <a:rPr lang="cs-CZ" sz="1300" dirty="0">
                <a:ea typeface="Calibri"/>
                <a:cs typeface="Times New Roman"/>
              </a:rPr>
              <a:t>dosud nebyl dominantně přisuzován žádný atribut, v roce 2012 však začala být vnímána jako kanál, který je výrazně </a:t>
            </a:r>
            <a:r>
              <a:rPr lang="cs-CZ" sz="1300" i="1" dirty="0">
                <a:ea typeface="Calibri"/>
                <a:cs typeface="Times New Roman"/>
              </a:rPr>
              <a:t>orientovaný na politiku</a:t>
            </a:r>
            <a:r>
              <a:rPr lang="cs-CZ" sz="1300" dirty="0">
                <a:ea typeface="Calibri"/>
                <a:cs typeface="Times New Roman"/>
              </a:rPr>
              <a:t>. Jistě tomu napomohla řada zpravodajských a diskusních pořadů spojených s krajskými a prezidentskými volbami či diskutované problémy vládní koalice, avšak bez ohledu na tyto okolnosti je nárůst zájmu o vysílání ČT24 i v  kontextu evropských zpravodajských stanic mimořádný.</a:t>
            </a:r>
            <a:endParaRPr lang="en-GB" sz="13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300" b="1" dirty="0">
                <a:ea typeface="Calibri"/>
                <a:cs typeface="Times New Roman"/>
              </a:rPr>
              <a:t>ČT Sport </a:t>
            </a:r>
            <a:r>
              <a:rPr lang="cs-CZ" sz="1300" b="1" dirty="0" smtClean="0">
                <a:ea typeface="Calibri"/>
                <a:cs typeface="Times New Roman"/>
              </a:rPr>
              <a:t>dále </a:t>
            </a:r>
            <a:r>
              <a:rPr lang="cs-CZ" sz="1300" b="1" dirty="0">
                <a:ea typeface="Calibri"/>
                <a:cs typeface="Times New Roman"/>
              </a:rPr>
              <a:t>posílila své dominantní postavení hlavního </a:t>
            </a:r>
            <a:r>
              <a:rPr lang="cs-CZ" sz="1300" b="1" i="1" dirty="0">
                <a:ea typeface="Calibri"/>
                <a:cs typeface="Times New Roman"/>
              </a:rPr>
              <a:t>sportovního</a:t>
            </a:r>
            <a:r>
              <a:rPr lang="cs-CZ" sz="1300" b="1" dirty="0">
                <a:ea typeface="Calibri"/>
                <a:cs typeface="Times New Roman"/>
              </a:rPr>
              <a:t> kanálu na českém televizním trhu. </a:t>
            </a:r>
            <a:endParaRPr lang="en-GB" sz="13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300" b="1" dirty="0">
                <a:ea typeface="Calibri"/>
                <a:cs typeface="Times New Roman"/>
              </a:rPr>
              <a:t>TV NOVA v </a:t>
            </a:r>
            <a:r>
              <a:rPr lang="cs-CZ" sz="1300" dirty="0">
                <a:ea typeface="Calibri"/>
                <a:cs typeface="Times New Roman"/>
              </a:rPr>
              <a:t>posledním roce ztratila většinu atributů, které jí byly tradičně vlastní. Pokud se soustředíme na pozitivní atributy, Nova přestala být synonymem televize </a:t>
            </a:r>
            <a:r>
              <a:rPr lang="cs-CZ" sz="1300" i="1" dirty="0">
                <a:ea typeface="Calibri"/>
                <a:cs typeface="Times New Roman"/>
              </a:rPr>
              <a:t>dynamické</a:t>
            </a:r>
            <a:r>
              <a:rPr lang="cs-CZ" sz="1300" dirty="0">
                <a:ea typeface="Calibri"/>
                <a:cs typeface="Times New Roman"/>
              </a:rPr>
              <a:t>, </a:t>
            </a:r>
            <a:r>
              <a:rPr lang="cs-CZ" sz="1300" i="1" dirty="0">
                <a:ea typeface="Calibri"/>
                <a:cs typeface="Times New Roman"/>
              </a:rPr>
              <a:t>barevné</a:t>
            </a:r>
            <a:r>
              <a:rPr lang="cs-CZ" sz="1300" dirty="0">
                <a:ea typeface="Calibri"/>
                <a:cs typeface="Times New Roman"/>
              </a:rPr>
              <a:t>, </a:t>
            </a:r>
            <a:r>
              <a:rPr lang="cs-CZ" sz="1300" i="1" dirty="0">
                <a:ea typeface="Calibri"/>
                <a:cs typeface="Times New Roman"/>
              </a:rPr>
              <a:t>výrazné</a:t>
            </a:r>
            <a:r>
              <a:rPr lang="cs-CZ" sz="1300" dirty="0">
                <a:ea typeface="Calibri"/>
                <a:cs typeface="Times New Roman"/>
              </a:rPr>
              <a:t> a </a:t>
            </a:r>
            <a:r>
              <a:rPr lang="cs-CZ" sz="1300" i="1" dirty="0">
                <a:ea typeface="Calibri"/>
                <a:cs typeface="Times New Roman"/>
              </a:rPr>
              <a:t>disponující známými tvářemi</a:t>
            </a:r>
            <a:r>
              <a:rPr lang="cs-CZ" sz="1300" dirty="0">
                <a:ea typeface="Calibri"/>
                <a:cs typeface="Times New Roman"/>
              </a:rPr>
              <a:t>.</a:t>
            </a:r>
            <a:endParaRPr lang="en-GB" sz="13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300" dirty="0">
                <a:ea typeface="Calibri"/>
                <a:cs typeface="Times New Roman"/>
              </a:rPr>
              <a:t>Ze ztrát Novy jednoznačně těží </a:t>
            </a:r>
            <a:r>
              <a:rPr lang="cs-CZ" sz="1300" b="1" dirty="0">
                <a:ea typeface="Calibri"/>
                <a:cs typeface="Times New Roman"/>
              </a:rPr>
              <a:t>PRIMA TV</a:t>
            </a:r>
            <a:r>
              <a:rPr lang="cs-CZ" sz="1300" dirty="0">
                <a:ea typeface="Calibri"/>
                <a:cs typeface="Times New Roman"/>
              </a:rPr>
              <a:t>, která prodělala ve vnímání diváků zřejmě největší změnu a krok po kroku přestává být „druhou“ komerční televizí. Zatímco v roce 2011 byla vnímána prakticky pouze skrze filmy a seriály, v roce 2012 si začíná unikátně přisvojovat atribut </a:t>
            </a:r>
            <a:r>
              <a:rPr lang="cs-CZ" sz="1300" i="1" dirty="0">
                <a:ea typeface="Calibri"/>
                <a:cs typeface="Times New Roman"/>
              </a:rPr>
              <a:t>rodinné</a:t>
            </a:r>
            <a:r>
              <a:rPr lang="cs-CZ" sz="1300" dirty="0">
                <a:ea typeface="Calibri"/>
                <a:cs typeface="Times New Roman"/>
              </a:rPr>
              <a:t> televize a najednou s Novou sdílí celou řadu (z hlediska komerční stanice) pozitivních atributů (</a:t>
            </a:r>
            <a:r>
              <a:rPr lang="cs-CZ" sz="1300" i="1" dirty="0">
                <a:ea typeface="Calibri"/>
                <a:cs typeface="Times New Roman"/>
              </a:rPr>
              <a:t>inovativní</a:t>
            </a:r>
            <a:r>
              <a:rPr lang="cs-CZ" sz="1300" dirty="0">
                <a:ea typeface="Calibri"/>
                <a:cs typeface="Times New Roman"/>
              </a:rPr>
              <a:t>, </a:t>
            </a:r>
            <a:r>
              <a:rPr lang="cs-CZ" sz="1300" i="1" dirty="0">
                <a:ea typeface="Calibri"/>
                <a:cs typeface="Times New Roman"/>
              </a:rPr>
              <a:t>originální</a:t>
            </a:r>
            <a:r>
              <a:rPr lang="cs-CZ" sz="1300" dirty="0">
                <a:ea typeface="Calibri"/>
                <a:cs typeface="Times New Roman"/>
              </a:rPr>
              <a:t>, </a:t>
            </a:r>
            <a:r>
              <a:rPr lang="cs-CZ" sz="1300" i="1" dirty="0">
                <a:ea typeface="Calibri"/>
                <a:cs typeface="Times New Roman"/>
              </a:rPr>
              <a:t>dynamická</a:t>
            </a:r>
            <a:r>
              <a:rPr lang="cs-CZ" sz="1300" dirty="0">
                <a:ea typeface="Calibri"/>
                <a:cs typeface="Times New Roman"/>
              </a:rPr>
              <a:t>, </a:t>
            </a:r>
            <a:r>
              <a:rPr lang="cs-CZ" sz="1300" i="1" dirty="0">
                <a:ea typeface="Calibri"/>
                <a:cs typeface="Times New Roman"/>
              </a:rPr>
              <a:t>moderní</a:t>
            </a:r>
            <a:r>
              <a:rPr lang="cs-CZ" sz="1300" dirty="0">
                <a:ea typeface="Calibri"/>
                <a:cs typeface="Times New Roman"/>
              </a:rPr>
              <a:t>, </a:t>
            </a:r>
            <a:r>
              <a:rPr lang="cs-CZ" sz="1300" i="1" dirty="0">
                <a:ea typeface="Calibri"/>
                <a:cs typeface="Times New Roman"/>
              </a:rPr>
              <a:t>pro mladé</a:t>
            </a:r>
            <a:r>
              <a:rPr lang="cs-CZ" sz="1300" dirty="0" smtClean="0">
                <a:ea typeface="Calibri"/>
                <a:cs typeface="Times New Roman"/>
              </a:rPr>
              <a:t>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300" dirty="0">
                <a:ea typeface="Calibri"/>
                <a:cs typeface="Times New Roman"/>
              </a:rPr>
              <a:t>Z hlediska vyhraněnosti (jedinečnosti) svých kanálů ČT mírně meziročně posílila</a:t>
            </a:r>
            <a:r>
              <a:rPr lang="cs-CZ" sz="1300" dirty="0" smtClean="0">
                <a:ea typeface="Calibri"/>
                <a:cs typeface="Times New Roman"/>
              </a:rPr>
              <a:t>.</a:t>
            </a:r>
            <a:r>
              <a:rPr lang="en-GB" sz="1300" dirty="0" smtClean="0"/>
              <a:t> </a:t>
            </a:r>
            <a:r>
              <a:rPr lang="cs-CZ" sz="1300" dirty="0" smtClean="0">
                <a:ea typeface="Calibri"/>
                <a:cs typeface="Times New Roman"/>
              </a:rPr>
              <a:t>  </a:t>
            </a:r>
            <a:endParaRPr lang="en-GB" sz="1300" dirty="0" smtClean="0">
              <a:ea typeface="Calibri"/>
              <a:cs typeface="Times New Roman"/>
            </a:endParaRPr>
          </a:p>
          <a:p>
            <a:endParaRPr lang="cs-CZ" sz="1300" dirty="0" smtClean="0"/>
          </a:p>
        </p:txBody>
      </p:sp>
    </p:spTree>
    <p:extLst>
      <p:ext uri="{BB962C8B-B14F-4D97-AF65-F5344CB8AC3E}">
        <p14:creationId xmlns:p14="http://schemas.microsoft.com/office/powerpoint/2010/main" val="41676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95"/>
            <a:ext cx="8836897" cy="6713697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73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43121" cy="6448496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40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564904"/>
            <a:ext cx="7352340" cy="1368152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C4. VÝSTUPY </a:t>
            </a:r>
            <a:r>
              <a:rPr lang="cs-CZ" sz="3800" b="1" dirty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cs-CZ" sz="3800" b="1" dirty="0" smtClean="0">
                <a:solidFill>
                  <a:schemeClr val="bg1"/>
                </a:solidFill>
                <a:latin typeface="Calibri" pitchFamily="34" charset="0"/>
              </a:rPr>
              <a:t>DOPAD (IMPACT)</a:t>
            </a:r>
            <a:endParaRPr lang="cs-CZ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47339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INDIKÁTORY DOPADU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1544028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>
                <a:ea typeface="Calibri"/>
                <a:cs typeface="Times New Roman"/>
              </a:rPr>
              <a:t>79</a:t>
            </a:r>
            <a:r>
              <a:rPr lang="cs-CZ" sz="1400" dirty="0">
                <a:ea typeface="Calibri"/>
                <a:cs typeface="Times New Roman"/>
              </a:rPr>
              <a:t>% populace 18+ si myslí, že ČT nabízí řadu pořadů, </a:t>
            </a:r>
            <a:r>
              <a:rPr lang="cs-CZ" sz="1400" dirty="0" smtClean="0">
                <a:ea typeface="Calibri"/>
                <a:cs typeface="Times New Roman"/>
              </a:rPr>
              <a:t>ze kterých </a:t>
            </a:r>
            <a:r>
              <a:rPr lang="cs-CZ" sz="1400" dirty="0">
                <a:ea typeface="Calibri"/>
                <a:cs typeface="Times New Roman"/>
              </a:rPr>
              <a:t>se naučí něco nového (index indikátoru </a:t>
            </a:r>
            <a:r>
              <a:rPr lang="cs-CZ" sz="1400" dirty="0" smtClean="0">
                <a:ea typeface="Calibri"/>
                <a:cs typeface="Times New Roman"/>
              </a:rPr>
              <a:t>67 %).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>
                <a:ea typeface="Calibri"/>
                <a:cs typeface="Arial"/>
              </a:rPr>
              <a:t>Indikátor vlivu ČT na společenskou diskusi (53 %) je postaven na odpovědích </a:t>
            </a:r>
            <a:r>
              <a:rPr lang="cs-CZ" sz="1400" dirty="0">
                <a:ea typeface="Calibri"/>
                <a:cs typeface="Arial"/>
              </a:rPr>
              <a:t>na otázku: „</a:t>
            </a:r>
            <a:r>
              <a:rPr lang="cs-CZ" sz="1400" dirty="0">
                <a:ea typeface="Calibri"/>
                <a:cs typeface="Times New Roman"/>
              </a:rPr>
              <a:t>Jak často hovoříte o konkrétních pořadech České televize se svou rodinou, přáteli, známými</a:t>
            </a:r>
            <a:r>
              <a:rPr lang="cs-CZ" sz="1400" dirty="0" smtClean="0">
                <a:ea typeface="Calibri"/>
                <a:cs typeface="Times New Roman"/>
              </a:rPr>
              <a:t>?“, položenou </a:t>
            </a:r>
            <a:r>
              <a:rPr lang="cs-CZ" sz="1400" dirty="0">
                <a:ea typeface="Calibri"/>
                <a:cs typeface="Times New Roman"/>
              </a:rPr>
              <a:t>v trackingovém výzkumu.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 smtClean="0">
                <a:ea typeface="Calibri"/>
                <a:cs typeface="Times New Roman"/>
              </a:rPr>
              <a:t>67</a:t>
            </a:r>
            <a:r>
              <a:rPr lang="cs-CZ" sz="1400" dirty="0">
                <a:ea typeface="Calibri"/>
                <a:cs typeface="Times New Roman"/>
              </a:rPr>
              <a:t>% populace 18+ spíše nebo určitě souhlasí s tím, že ČT nabízí dostatek pořadů, které odpovídají jejich vkusu a </a:t>
            </a:r>
            <a:r>
              <a:rPr lang="cs-CZ" sz="1400" dirty="0" smtClean="0">
                <a:ea typeface="Calibri"/>
                <a:cs typeface="Times New Roman"/>
              </a:rPr>
              <a:t>zájmům. Index </a:t>
            </a:r>
            <a:r>
              <a:rPr lang="cs-CZ" sz="1400" dirty="0">
                <a:ea typeface="Calibri"/>
                <a:cs typeface="Times New Roman"/>
              </a:rPr>
              <a:t>indikátoru </a:t>
            </a:r>
            <a:r>
              <a:rPr lang="cs-CZ" sz="1400" dirty="0" smtClean="0">
                <a:ea typeface="Calibri"/>
                <a:cs typeface="Times New Roman"/>
              </a:rPr>
              <a:t>dosahuje hodnoty 62 %.</a:t>
            </a:r>
            <a:endParaRPr lang="en-GB" sz="1400" dirty="0">
              <a:ea typeface="Calibri"/>
              <a:cs typeface="Times New Roman"/>
            </a:endParaRPr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2402"/>
              </p:ext>
            </p:extLst>
          </p:nvPr>
        </p:nvGraphicFramePr>
        <p:xfrm>
          <a:off x="379412" y="3625702"/>
          <a:ext cx="8385175" cy="295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3188" y="6524625"/>
            <a:ext cx="8357244" cy="288925"/>
          </a:xfrm>
          <a:prstGeom prst="roundRect">
            <a:avLst>
              <a:gd name="adj" fmla="val 9792"/>
            </a:avLst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Poznámka: *Indikátor nebyl v roce 2011 zjišťován/měřen.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3188" y="2696272"/>
            <a:ext cx="8937625" cy="804736"/>
          </a:xfrm>
          <a:prstGeom prst="roundRect">
            <a:avLst>
              <a:gd name="adj" fmla="val 9792"/>
            </a:avLst>
          </a:prstGeom>
          <a:noFill/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tabLst>
                <a:tab pos="18097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RQI – Indikátory dopadu (I)</a:t>
            </a:r>
          </a:p>
          <a:p>
            <a:pPr marL="1588" indent="-1588" algn="ctr" defTabSz="258763">
              <a:tabLst>
                <a:tab pos="180975" algn="l"/>
              </a:tabLst>
              <a:defRPr/>
            </a:pPr>
            <a:endParaRPr lang="cs-CZ" sz="500" b="1" dirty="0" smtClean="0">
              <a:latin typeface="Calibri" pitchFamily="34" charset="0"/>
            </a:endParaRPr>
          </a:p>
          <a:p>
            <a:pPr marL="1588" lvl="0" indent="-1588" algn="ctr" defTabSz="258763">
              <a:tabLst>
                <a:tab pos="180975" algn="l"/>
              </a:tabLst>
              <a:defRPr/>
            </a:pPr>
            <a:r>
              <a:rPr lang="cs-CZ" sz="1500" b="1" dirty="0" smtClean="0">
                <a:solidFill>
                  <a:prstClr val="black"/>
                </a:solidFill>
                <a:latin typeface="Calibri" pitchFamily="34" charset="0"/>
              </a:rPr>
              <a:t>Zdroj: Tracking ČT</a:t>
            </a:r>
            <a:endParaRPr lang="cs-CZ" sz="23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8526" y="2126513"/>
            <a:ext cx="7352340" cy="2647506"/>
          </a:xfrm>
          <a:prstGeom prst="roundRect">
            <a:avLst>
              <a:gd name="adj" fmla="val 9792"/>
            </a:avLst>
          </a:prstGeom>
          <a:solidFill>
            <a:srgbClr val="002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0" lvl="1" algn="ctr" defTabSz="271463">
              <a:tabLst>
                <a:tab pos="0" algn="l"/>
              </a:tabLst>
            </a:pPr>
            <a:r>
              <a:rPr lang="cs-CZ" sz="4000" b="1" dirty="0" smtClean="0">
                <a:solidFill>
                  <a:schemeClr val="bg1"/>
                </a:solidFill>
                <a:latin typeface="Calibri" pitchFamily="34" charset="0"/>
              </a:rPr>
              <a:t>DOPLNĚK – VNÍMÁNÍ DŮLEŽITOSTI A „VEŘEJNOPRÁVNOSTI“ ŽÁNRŮ</a:t>
            </a:r>
            <a:endParaRPr lang="cs-CZ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30068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SPOKOJENOST</a:t>
                      </a: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67406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6447" y="1124744"/>
            <a:ext cx="8686800" cy="5573768"/>
          </a:xfrm>
          <a:prstGeom prst="roundRect">
            <a:avLst>
              <a:gd name="adj" fmla="val 9792"/>
            </a:avLst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1400" b="1" dirty="0">
                <a:ea typeface="Calibri"/>
                <a:cs typeface="Times New Roman"/>
              </a:rPr>
              <a:t>KOMENTÁŘ KE </a:t>
            </a:r>
            <a:r>
              <a:rPr lang="cs-CZ" sz="1400" b="1" dirty="0" smtClean="0">
                <a:ea typeface="Calibri"/>
                <a:cs typeface="Times New Roman"/>
              </a:rPr>
              <a:t>GRAFU NA NÁSLEDUJÍCH STRANĚ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Pouze zpravodajské a dokumentární pořady </a:t>
            </a:r>
            <a:r>
              <a:rPr lang="cs-CZ" sz="1400" dirty="0" smtClean="0">
                <a:ea typeface="Calibri"/>
                <a:cs typeface="Times New Roman"/>
              </a:rPr>
              <a:t>jsou ve </a:t>
            </a:r>
            <a:r>
              <a:rPr lang="cs-CZ" sz="1400" dirty="0">
                <a:ea typeface="Calibri"/>
                <a:cs typeface="Times New Roman"/>
              </a:rPr>
              <a:t>vysílání veřejnoprávní </a:t>
            </a:r>
            <a:r>
              <a:rPr lang="cs-CZ" sz="1400" dirty="0" smtClean="0">
                <a:ea typeface="Calibri"/>
                <a:cs typeface="Times New Roman"/>
              </a:rPr>
              <a:t>televize očekávány nadpoloviční </a:t>
            </a:r>
            <a:r>
              <a:rPr lang="cs-CZ" sz="1400" dirty="0">
                <a:ea typeface="Calibri"/>
                <a:cs typeface="Times New Roman"/>
              </a:rPr>
              <a:t>většinou diváků </a:t>
            </a:r>
            <a:r>
              <a:rPr lang="cs-CZ" sz="1400" dirty="0" smtClean="0">
                <a:ea typeface="Calibri"/>
                <a:cs typeface="Times New Roman"/>
              </a:rPr>
              <a:t>a nadpoloviční většina je zároveň považuje za osobně důležité</a:t>
            </a:r>
            <a:r>
              <a:rPr lang="cs-CZ" sz="1400" dirty="0">
                <a:ea typeface="Calibri"/>
                <a:cs typeface="Times New Roman"/>
              </a:rPr>
              <a:t>.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Publicistické a vzdělávací pořady sice ve veřejnoprávním vysílání očekává více než 50% diváků, ale jen méně než polovina </a:t>
            </a:r>
            <a:r>
              <a:rPr lang="cs-CZ" sz="1400" dirty="0" smtClean="0">
                <a:ea typeface="Calibri"/>
                <a:cs typeface="Times New Roman"/>
              </a:rPr>
              <a:t>je </a:t>
            </a:r>
            <a:r>
              <a:rPr lang="cs-CZ" sz="1400" dirty="0">
                <a:ea typeface="Calibri"/>
                <a:cs typeface="Times New Roman"/>
              </a:rPr>
              <a:t>považuje za </a:t>
            </a:r>
            <a:r>
              <a:rPr lang="cs-CZ" sz="1400" dirty="0" smtClean="0">
                <a:ea typeface="Calibri"/>
                <a:cs typeface="Times New Roman"/>
              </a:rPr>
              <a:t>osobně důležité.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dirty="0">
                <a:ea typeface="Calibri"/>
                <a:cs typeface="Times New Roman"/>
              </a:rPr>
              <a:t>Typicky veřejnoprávní </a:t>
            </a:r>
            <a:r>
              <a:rPr lang="cs-CZ" sz="1400" dirty="0" smtClean="0">
                <a:ea typeface="Calibri"/>
                <a:cs typeface="Times New Roman"/>
              </a:rPr>
              <a:t>žánry, jakými </a:t>
            </a:r>
            <a:r>
              <a:rPr lang="cs-CZ" sz="1400" dirty="0">
                <a:ea typeface="Calibri"/>
                <a:cs typeface="Times New Roman"/>
              </a:rPr>
              <a:t>jsou pořady pro menšiny, </a:t>
            </a:r>
            <a:r>
              <a:rPr lang="cs-CZ" sz="1400" dirty="0" smtClean="0">
                <a:ea typeface="Calibri"/>
                <a:cs typeface="Times New Roman"/>
              </a:rPr>
              <a:t>pořady pro </a:t>
            </a:r>
            <a:r>
              <a:rPr lang="cs-CZ" sz="1400" dirty="0">
                <a:ea typeface="Calibri"/>
                <a:cs typeface="Times New Roman"/>
              </a:rPr>
              <a:t>děti a mládež, </a:t>
            </a:r>
            <a:r>
              <a:rPr lang="cs-CZ" sz="1400" dirty="0" smtClean="0">
                <a:ea typeface="Calibri"/>
                <a:cs typeface="Times New Roman"/>
              </a:rPr>
              <a:t>pořady o </a:t>
            </a:r>
            <a:r>
              <a:rPr lang="cs-CZ" sz="1400" dirty="0">
                <a:ea typeface="Calibri"/>
                <a:cs typeface="Times New Roman"/>
              </a:rPr>
              <a:t>kultuře, hudební </a:t>
            </a:r>
            <a:r>
              <a:rPr lang="cs-CZ" sz="1400" dirty="0" smtClean="0">
                <a:ea typeface="Calibri"/>
                <a:cs typeface="Times New Roman"/>
              </a:rPr>
              <a:t>a </a:t>
            </a:r>
            <a:r>
              <a:rPr lang="cs-CZ" sz="1400" dirty="0">
                <a:ea typeface="Calibri"/>
                <a:cs typeface="Times New Roman"/>
              </a:rPr>
              <a:t>náboženské </a:t>
            </a:r>
            <a:r>
              <a:rPr lang="cs-CZ" sz="1400" dirty="0" smtClean="0">
                <a:ea typeface="Calibri"/>
                <a:cs typeface="Times New Roman"/>
              </a:rPr>
              <a:t>pořady, očekává </a:t>
            </a:r>
            <a:r>
              <a:rPr lang="cs-CZ" sz="1400" dirty="0">
                <a:ea typeface="Calibri"/>
                <a:cs typeface="Times New Roman"/>
              </a:rPr>
              <a:t>ve vysílání veřejnoprávní TV </a:t>
            </a:r>
            <a:r>
              <a:rPr lang="cs-CZ" sz="1400" dirty="0" smtClean="0">
                <a:ea typeface="Calibri"/>
                <a:cs typeface="Times New Roman"/>
              </a:rPr>
              <a:t>pouze menšina diváků a méně než polovina je zároveň považuje osobně </a:t>
            </a:r>
            <a:r>
              <a:rPr lang="cs-CZ" sz="1400" dirty="0">
                <a:ea typeface="Calibri"/>
                <a:cs typeface="Times New Roman"/>
              </a:rPr>
              <a:t>za </a:t>
            </a:r>
            <a:r>
              <a:rPr lang="cs-CZ" sz="1400" dirty="0" smtClean="0">
                <a:ea typeface="Calibri"/>
                <a:cs typeface="Times New Roman"/>
              </a:rPr>
              <a:t>důležité.</a:t>
            </a:r>
            <a:endParaRPr lang="en-GB" sz="1400" dirty="0">
              <a:ea typeface="Calibri"/>
              <a:cs typeface="Times New Roman"/>
            </a:endParaRPr>
          </a:p>
          <a:p>
            <a:endParaRPr lang="cs-CZ" sz="1300" dirty="0" smtClean="0"/>
          </a:p>
        </p:txBody>
      </p:sp>
    </p:spTree>
    <p:extLst>
      <p:ext uri="{BB962C8B-B14F-4D97-AF65-F5344CB8AC3E}">
        <p14:creationId xmlns:p14="http://schemas.microsoft.com/office/powerpoint/2010/main" val="14319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998400" y="6494400"/>
            <a:ext cx="2133600" cy="365125"/>
          </a:xfrm>
        </p:spPr>
        <p:txBody>
          <a:bodyPr/>
          <a:lstStyle/>
          <a:p>
            <a:pPr>
              <a:defRPr/>
            </a:pPr>
            <a:fld id="{EE60B694-138B-498D-A675-077552E84C76}" type="slidenum">
              <a:rPr lang="cs-CZ"/>
              <a:pPr>
                <a:defRPr/>
              </a:pPr>
              <a:t>7</a:t>
            </a:fld>
            <a:endParaRPr lang="cs-CZ" dirty="0"/>
          </a:p>
        </p:txBody>
      </p:sp>
      <p:graphicFrame>
        <p:nvGraphicFramePr>
          <p:cNvPr id="6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38760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1588" indent="-1588" algn="r" defTabSz="258763">
                        <a:tabLst>
                          <a:tab pos="0" algn="l"/>
                        </a:tabLst>
                      </a:pPr>
                      <a:r>
                        <a:rPr lang="pl-PL" sz="3000" b="1" dirty="0" smtClean="0">
                          <a:solidFill>
                            <a:schemeClr val="bg1"/>
                          </a:solidFill>
                        </a:rPr>
                        <a:t>INDIKÁTORY A</a:t>
                      </a:r>
                      <a:r>
                        <a:rPr lang="pl-PL" sz="3000" b="1" baseline="0" dirty="0" smtClean="0">
                          <a:solidFill>
                            <a:schemeClr val="bg1"/>
                          </a:solidFill>
                        </a:rPr>
                        <a:t> ZDROJE DAT</a:t>
                      </a:r>
                      <a:endParaRPr lang="pl-PL" sz="3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3188" y="1181373"/>
            <a:ext cx="8937625" cy="5538404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lIns="91431" tIns="45716" rIns="91431" bIns="45716"/>
          <a:lstStyle/>
          <a:p>
            <a:pPr indent="12700" defTabSz="258763">
              <a:tabLst>
                <a:tab pos="533400" algn="l"/>
              </a:tabLst>
            </a:pPr>
            <a:r>
              <a:rPr lang="cs-CZ" sz="1700" b="1" dirty="0" smtClean="0">
                <a:latin typeface="Calibri" pitchFamily="34" charset="0"/>
              </a:rPr>
              <a:t>Základ stavebním kamenem všech hodnocení jsou </a:t>
            </a:r>
            <a:r>
              <a:rPr lang="cs-CZ" sz="1700" b="1" u="sng" dirty="0" smtClean="0">
                <a:latin typeface="Calibri" pitchFamily="34" charset="0"/>
              </a:rPr>
              <a:t>indikátory</a:t>
            </a:r>
            <a:r>
              <a:rPr lang="cs-CZ" sz="1700" b="1" dirty="0" smtClean="0">
                <a:latin typeface="Calibri" pitchFamily="34" charset="0"/>
              </a:rPr>
              <a:t>. Používáme tři typy indikátorů, které se vzájemně odlišují typem dat, která využívají:</a:t>
            </a:r>
            <a:endParaRPr lang="cs-CZ" sz="1700" b="1" dirty="0">
              <a:latin typeface="Calibri" pitchFamily="34" charset="0"/>
            </a:endParaRPr>
          </a:p>
          <a:p>
            <a:pPr indent="12700" defTabSz="258763">
              <a:tabLst>
                <a:tab pos="533400" algn="l"/>
              </a:tabLst>
            </a:pPr>
            <a:endParaRPr lang="cs-CZ" sz="1700" b="1" dirty="0">
              <a:latin typeface="Calibri" pitchFamily="34" charset="0"/>
            </a:endParaRPr>
          </a:p>
          <a:p>
            <a:pPr indent="12700" defTabSz="258763">
              <a:tabLst>
                <a:tab pos="533400" algn="l"/>
              </a:tabLst>
            </a:pPr>
            <a:r>
              <a:rPr lang="cs-CZ" sz="1700" dirty="0" smtClean="0">
                <a:latin typeface="Calibri" pitchFamily="34" charset="0"/>
              </a:rPr>
              <a:t>I. Indikátory </a:t>
            </a:r>
            <a:r>
              <a:rPr lang="cs-CZ" sz="1700" dirty="0">
                <a:latin typeface="Calibri" pitchFamily="34" charset="0"/>
              </a:rPr>
              <a:t>vycházející z </a:t>
            </a:r>
            <a:r>
              <a:rPr lang="cs-CZ" sz="1700" b="1" dirty="0" smtClean="0">
                <a:latin typeface="Calibri" pitchFamily="34" charset="0"/>
              </a:rPr>
              <a:t>měřitelného chování diváků a měřitelných postojů veřejnosti</a:t>
            </a:r>
          </a:p>
          <a:p>
            <a:pPr indent="12700" defTabSz="258763">
              <a:tabLst>
                <a:tab pos="533400" algn="l"/>
              </a:tabLst>
            </a:pPr>
            <a:endParaRPr lang="cs-CZ" sz="400" b="1" u="sng" dirty="0">
              <a:latin typeface="Calibri" pitchFamily="34" charset="0"/>
            </a:endParaRP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b="0" u="sng" dirty="0">
                <a:latin typeface="Calibri" pitchFamily="34" charset="0"/>
              </a:rPr>
              <a:t>Elektronické měření sledovanosti ATO</a:t>
            </a:r>
            <a:r>
              <a:rPr lang="cs-CZ" sz="1600" b="0" dirty="0">
                <a:latin typeface="Calibri" pitchFamily="34" charset="0"/>
              </a:rPr>
              <a:t> (peoplemetry) a </a:t>
            </a:r>
            <a:r>
              <a:rPr lang="cs-CZ" sz="1600" b="0" u="sng" dirty="0">
                <a:latin typeface="Calibri" pitchFamily="34" charset="0"/>
              </a:rPr>
              <a:t>Monitoring nových médií</a:t>
            </a:r>
            <a:r>
              <a:rPr lang="cs-CZ" sz="1600" b="0" dirty="0">
                <a:latin typeface="Calibri" pitchFamily="34" charset="0"/>
              </a:rPr>
              <a:t> – Kvantitativní výzkum sledovanosti TV, sledovanost kanálů on-line, data </a:t>
            </a:r>
            <a:r>
              <a:rPr lang="cs-CZ" sz="1600" b="0" dirty="0" smtClean="0">
                <a:latin typeface="Calibri" pitchFamily="34" charset="0"/>
              </a:rPr>
              <a:t>z webového </a:t>
            </a:r>
            <a:r>
              <a:rPr lang="cs-CZ" sz="1600" b="0" dirty="0">
                <a:latin typeface="Calibri" pitchFamily="34" charset="0"/>
              </a:rPr>
              <a:t>archivu</a:t>
            </a: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b="0" u="sng" dirty="0">
                <a:latin typeface="Calibri" pitchFamily="34" charset="0"/>
              </a:rPr>
              <a:t>DKV (Denní kontinuální výzkum)</a:t>
            </a:r>
            <a:r>
              <a:rPr lang="cs-CZ" sz="1600" b="0" dirty="0">
                <a:latin typeface="Calibri" pitchFamily="34" charset="0"/>
              </a:rPr>
              <a:t> – Stávající výzkum ČT, modifikovaný pro potřeby měření veřejné hodnoty</a:t>
            </a: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b="0" u="sng" dirty="0">
                <a:latin typeface="Calibri" pitchFamily="34" charset="0"/>
              </a:rPr>
              <a:t>Trackingový výzkum</a:t>
            </a:r>
            <a:r>
              <a:rPr lang="cs-CZ" sz="1600" b="0" dirty="0">
                <a:latin typeface="Calibri" pitchFamily="34" charset="0"/>
              </a:rPr>
              <a:t> – Nový pravidelný výzkum s půlroční periodicitou, který sjednocuje a nahrazuje dřívější externí výzkumy realizované Českou </a:t>
            </a:r>
            <a:r>
              <a:rPr lang="cs-CZ" sz="1600" b="0" dirty="0" smtClean="0">
                <a:latin typeface="Calibri" pitchFamily="34" charset="0"/>
              </a:rPr>
              <a:t>televizi</a:t>
            </a:r>
            <a:endParaRPr lang="cs-CZ" sz="1600" b="0" i="1" dirty="0">
              <a:latin typeface="Calibri" pitchFamily="34" charset="0"/>
            </a:endParaRPr>
          </a:p>
          <a:p>
            <a:pPr indent="12700" defTabSz="258763">
              <a:spcBef>
                <a:spcPct val="10000"/>
              </a:spcBef>
              <a:spcAft>
                <a:spcPct val="10000"/>
              </a:spcAft>
              <a:tabLst>
                <a:tab pos="533400" algn="l"/>
              </a:tabLst>
            </a:pPr>
            <a:endParaRPr lang="cs-CZ" sz="1200" dirty="0" smtClean="0">
              <a:latin typeface="Calibri" pitchFamily="34" charset="0"/>
            </a:endParaRPr>
          </a:p>
          <a:p>
            <a:pPr indent="12700" defTabSz="258763">
              <a:spcBef>
                <a:spcPct val="10000"/>
              </a:spcBef>
              <a:spcAft>
                <a:spcPct val="10000"/>
              </a:spcAft>
              <a:tabLst>
                <a:tab pos="533400" algn="l"/>
              </a:tabLst>
            </a:pPr>
            <a:r>
              <a:rPr lang="cs-CZ" sz="1700" dirty="0" smtClean="0">
                <a:latin typeface="Calibri" pitchFamily="34" charset="0"/>
              </a:rPr>
              <a:t>II. Indikátory </a:t>
            </a:r>
            <a:r>
              <a:rPr lang="cs-CZ" sz="1700" dirty="0">
                <a:latin typeface="Calibri" pitchFamily="34" charset="0"/>
              </a:rPr>
              <a:t>vycházející z </a:t>
            </a:r>
            <a:r>
              <a:rPr lang="cs-CZ" sz="1700" b="1" dirty="0">
                <a:latin typeface="Calibri" pitchFamily="34" charset="0"/>
              </a:rPr>
              <a:t>expertního posouzení</a:t>
            </a:r>
            <a:r>
              <a:rPr lang="cs-CZ" sz="1700" dirty="0">
                <a:latin typeface="Calibri" pitchFamily="34" charset="0"/>
              </a:rPr>
              <a:t> plnění zásad definovaných Kodexem </a:t>
            </a:r>
            <a:r>
              <a:rPr lang="cs-CZ" sz="1700" dirty="0" smtClean="0">
                <a:latin typeface="Calibri" pitchFamily="34" charset="0"/>
              </a:rPr>
              <a:t>ČT</a:t>
            </a:r>
          </a:p>
          <a:p>
            <a:pPr indent="12700" defTabSz="258763">
              <a:spcBef>
                <a:spcPct val="10000"/>
              </a:spcBef>
              <a:spcAft>
                <a:spcPct val="10000"/>
              </a:spcAft>
              <a:tabLst>
                <a:tab pos="533400" algn="l"/>
              </a:tabLst>
            </a:pPr>
            <a:endParaRPr lang="cs-CZ" sz="400" b="1" dirty="0">
              <a:latin typeface="Calibri" pitchFamily="34" charset="0"/>
            </a:endParaRP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u="sng" dirty="0">
                <a:latin typeface="Calibri" pitchFamily="34" charset="0"/>
              </a:rPr>
              <a:t>Expertní posouzení</a:t>
            </a:r>
            <a:r>
              <a:rPr lang="cs-CZ" sz="1600" b="0" dirty="0">
                <a:latin typeface="Calibri" pitchFamily="34" charset="0"/>
              </a:rPr>
              <a:t> – Kvalitativní odborné rozbory a posudky orientované na různé oblasti vysílání ČT (například skladbu programu v rámci jednotlivých programových typů).</a:t>
            </a:r>
            <a:endParaRPr lang="cs-CZ" sz="1600" dirty="0">
              <a:latin typeface="Calibri" pitchFamily="34" charset="0"/>
            </a:endParaRP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u="sng" dirty="0">
                <a:latin typeface="Calibri" pitchFamily="34" charset="0"/>
              </a:rPr>
              <a:t>Obsahová analýza</a:t>
            </a:r>
            <a:r>
              <a:rPr lang="cs-CZ" sz="1600" b="0" dirty="0">
                <a:latin typeface="Calibri" pitchFamily="34" charset="0"/>
              </a:rPr>
              <a:t> – Speciální případ expertního posouzení zaměřeného na různé programové typy, například na zpravodajské, publicistické a diskusní pořady.</a:t>
            </a:r>
          </a:p>
          <a:p>
            <a:pPr indent="12700" defTabSz="258763">
              <a:spcBef>
                <a:spcPct val="10000"/>
              </a:spcBef>
              <a:spcAft>
                <a:spcPct val="10000"/>
              </a:spcAft>
              <a:tabLst>
                <a:tab pos="533400" algn="l"/>
              </a:tabLst>
            </a:pPr>
            <a:endParaRPr lang="cs-CZ" sz="1200" i="1" dirty="0">
              <a:latin typeface="Calibri" pitchFamily="34" charset="0"/>
            </a:endParaRPr>
          </a:p>
          <a:p>
            <a:pPr indent="12700" defTabSz="258763">
              <a:spcBef>
                <a:spcPct val="10000"/>
              </a:spcBef>
              <a:spcAft>
                <a:spcPct val="10000"/>
              </a:spcAft>
              <a:tabLst>
                <a:tab pos="533400" algn="l"/>
              </a:tabLst>
            </a:pPr>
            <a:r>
              <a:rPr lang="cs-CZ" sz="1700" dirty="0" smtClean="0">
                <a:latin typeface="Calibri" pitchFamily="34" charset="0"/>
              </a:rPr>
              <a:t>III. Indikátory </a:t>
            </a:r>
            <a:r>
              <a:rPr lang="cs-CZ" sz="1700" dirty="0">
                <a:latin typeface="Calibri" pitchFamily="34" charset="0"/>
              </a:rPr>
              <a:t>vycházející z tzv. </a:t>
            </a:r>
            <a:r>
              <a:rPr lang="cs-CZ" sz="1700" b="1" dirty="0">
                <a:latin typeface="Calibri" pitchFamily="34" charset="0"/>
              </a:rPr>
              <a:t>„tvrdých </a:t>
            </a:r>
            <a:r>
              <a:rPr lang="cs-CZ" sz="1700" b="1" dirty="0" smtClean="0">
                <a:latin typeface="Calibri" pitchFamily="34" charset="0"/>
              </a:rPr>
              <a:t>dat“</a:t>
            </a:r>
          </a:p>
          <a:p>
            <a:pPr indent="12700" defTabSz="258763">
              <a:spcBef>
                <a:spcPct val="10000"/>
              </a:spcBef>
              <a:spcAft>
                <a:spcPct val="10000"/>
              </a:spcAft>
              <a:tabLst>
                <a:tab pos="533400" algn="l"/>
              </a:tabLst>
            </a:pPr>
            <a:endParaRPr lang="cs-CZ" sz="400" b="1" dirty="0" smtClean="0">
              <a:latin typeface="Calibri" pitchFamily="34" charset="0"/>
            </a:endParaRPr>
          </a:p>
          <a:p>
            <a:pPr marL="877888" lvl="1" indent="-342900" defTabSz="258763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533400" algn="l"/>
              </a:tabLst>
            </a:pPr>
            <a:r>
              <a:rPr lang="cs-CZ" sz="1600" u="sng" dirty="0" smtClean="0">
                <a:latin typeface="Calibri" pitchFamily="34" charset="0"/>
              </a:rPr>
              <a:t>Databáze </a:t>
            </a:r>
            <a:r>
              <a:rPr lang="cs-CZ" sz="1600" u="sng" dirty="0">
                <a:latin typeface="Calibri" pitchFamily="34" charset="0"/>
              </a:rPr>
              <a:t>odvysílaných pořadů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smtClean="0">
                <a:latin typeface="Calibri" pitchFamily="34" charset="0"/>
              </a:rPr>
              <a:t>(AOP)</a:t>
            </a:r>
            <a:endParaRPr lang="cs-CZ" sz="1600" dirty="0">
              <a:latin typeface="Calibri" pitchFamily="34" charset="0"/>
            </a:endParaRPr>
          </a:p>
          <a:p>
            <a:pPr indent="12700" defTabSz="258763">
              <a:tabLst>
                <a:tab pos="533400" algn="l"/>
              </a:tabLst>
            </a:pPr>
            <a:endParaRPr lang="cs-CZ" sz="1600" b="0" u="sng" dirty="0">
              <a:latin typeface="Calibri" pitchFamily="34" charset="0"/>
            </a:endParaRPr>
          </a:p>
          <a:p>
            <a:pPr indent="12700" defTabSz="258763">
              <a:tabLst>
                <a:tab pos="533400" algn="l"/>
              </a:tabLst>
            </a:pPr>
            <a:endParaRPr lang="cs-CZ" sz="1600" b="0" dirty="0">
              <a:latin typeface="Calibri" pitchFamily="34" charset="0"/>
            </a:endParaRPr>
          </a:p>
        </p:txBody>
      </p:sp>
      <p:pic>
        <p:nvPicPr>
          <p:cNvPr id="9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51520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3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1303020" y="3652838"/>
            <a:ext cx="3509486" cy="22794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823460" y="1356360"/>
            <a:ext cx="3512820" cy="2282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1" name="Graf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06412"/>
              </p:ext>
            </p:extLst>
          </p:nvPr>
        </p:nvGraphicFramePr>
        <p:xfrm>
          <a:off x="1135362" y="1268760"/>
          <a:ext cx="74377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03188" y="44624"/>
            <a:ext cx="8937625" cy="778283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71463">
              <a:spcBef>
                <a:spcPct val="20000"/>
              </a:spcBef>
              <a:spcAft>
                <a:spcPct val="20000"/>
              </a:spcAft>
              <a:tabLst>
                <a:tab pos="631825" algn="l"/>
              </a:tabLst>
              <a:defRPr/>
            </a:pPr>
            <a:r>
              <a:rPr lang="cs-CZ" sz="2300" b="1" dirty="0" smtClean="0">
                <a:latin typeface="Calibri" pitchFamily="34" charset="0"/>
              </a:rPr>
              <a:t>Mapa deklarované důležitosti žánrů a vnímané míry jejich „veřejnoprávnosti“</a:t>
            </a:r>
            <a:endParaRPr lang="cs-CZ" sz="1300" dirty="0">
              <a:latin typeface="Calibri" pitchFamily="34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3203848" y="822907"/>
            <a:ext cx="2736304" cy="389141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cs-CZ" sz="100" dirty="0">
              <a:latin typeface="Calibri" pitchFamily="34" charset="0"/>
            </a:endParaRPr>
          </a:p>
          <a:p>
            <a:pPr marL="1588" indent="-1588" algn="ctr" defTabSz="258763">
              <a:lnSpc>
                <a:spcPct val="11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sz="1400" b="1" dirty="0" smtClean="0">
                <a:solidFill>
                  <a:prstClr val="black"/>
                </a:solidFill>
                <a:latin typeface="Calibri" pitchFamily="34" charset="0"/>
              </a:rPr>
              <a:t>Zdroj: Tracking ČT</a:t>
            </a:r>
            <a:endParaRPr lang="cs-CZ" sz="1300" dirty="0">
              <a:latin typeface="Calibri" pitchFamily="34" charset="0"/>
            </a:endParaRPr>
          </a:p>
        </p:txBody>
      </p:sp>
      <p:sp>
        <p:nvSpPr>
          <p:cNvPr id="22" name="Šipka doprava 21"/>
          <p:cNvSpPr/>
          <p:nvPr/>
        </p:nvSpPr>
        <p:spPr>
          <a:xfrm>
            <a:off x="1209368" y="5961816"/>
            <a:ext cx="7246374" cy="83574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OČEKÁVÁNÍ OD VEŘEJNOPRÁVNÍ TV</a:t>
            </a:r>
            <a:endParaRPr lang="cs-CZ" sz="1400" b="1" dirty="0"/>
          </a:p>
        </p:txBody>
      </p:sp>
      <p:sp>
        <p:nvSpPr>
          <p:cNvPr id="23" name="Šipka doprava 22"/>
          <p:cNvSpPr/>
          <p:nvPr/>
        </p:nvSpPr>
        <p:spPr>
          <a:xfrm rot="16200000">
            <a:off x="-1651838" y="3154951"/>
            <a:ext cx="4513007" cy="1061393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DEKLARAROVANÁ  DŮLEŽITOST </a:t>
            </a:r>
          </a:p>
          <a:p>
            <a:pPr algn="ctr"/>
            <a:r>
              <a:rPr lang="cs-CZ" sz="1400" b="1" dirty="0" smtClean="0"/>
              <a:t>ŽÁNRU PRO DIVÁKY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789390" y="1331243"/>
            <a:ext cx="172819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100" dirty="0" smtClean="0"/>
              <a:t>Deklarovaná důležitost </a:t>
            </a:r>
          </a:p>
          <a:p>
            <a:pPr algn="ctr"/>
            <a:r>
              <a:rPr lang="cs-CZ" sz="1100" dirty="0"/>
              <a:t>ž</a:t>
            </a:r>
            <a:r>
              <a:rPr lang="cs-CZ" sz="1100" dirty="0" smtClean="0"/>
              <a:t>ánru a očekávání od </a:t>
            </a:r>
            <a:r>
              <a:rPr lang="cs-CZ" sz="1100" dirty="0"/>
              <a:t>veřejnoprávní TV 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790312" y="5364804"/>
            <a:ext cx="172819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100" dirty="0" smtClean="0"/>
              <a:t>Deklarovaná nedůležitost  žánru a očekávání od veřejnoprávní TV </a:t>
            </a:r>
            <a:endParaRPr lang="cs-CZ" sz="11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202482" y="1331243"/>
            <a:ext cx="172819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Deklarovaná důležitost </a:t>
            </a:r>
          </a:p>
          <a:p>
            <a:pPr algn="ctr"/>
            <a:r>
              <a:rPr lang="cs-CZ" sz="1100" dirty="0" smtClean="0"/>
              <a:t>žánru, </a:t>
            </a:r>
            <a:r>
              <a:rPr lang="cs-CZ" sz="1100" dirty="0"/>
              <a:t>není očekáváno od veřejnoprávní TV 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203379" y="5364170"/>
            <a:ext cx="172819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Deklarovaná nedůležitost  </a:t>
            </a:r>
            <a:r>
              <a:rPr lang="cs-CZ" sz="1100" dirty="0" smtClean="0"/>
              <a:t>žánru, není očekáváno od </a:t>
            </a:r>
            <a:r>
              <a:rPr lang="cs-CZ" sz="1100" dirty="0"/>
              <a:t>veřejnoprávní TV </a:t>
            </a:r>
          </a:p>
        </p:txBody>
      </p:sp>
      <p:sp>
        <p:nvSpPr>
          <p:cNvPr id="28" name="TextovéPole 27"/>
          <p:cNvSpPr txBox="1"/>
          <p:nvPr/>
        </p:nvSpPr>
        <p:spPr>
          <a:xfrm rot="16200000">
            <a:off x="382490" y="5566087"/>
            <a:ext cx="444352" cy="3077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0 %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 rot="16200000">
            <a:off x="309553" y="1842033"/>
            <a:ext cx="590226" cy="3077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100%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 rot="16200000">
            <a:off x="7789244" y="6127812"/>
            <a:ext cx="400110" cy="49789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vert"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100%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 rot="16200000">
            <a:off x="1308524" y="6207784"/>
            <a:ext cx="400110" cy="31515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vert"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0%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51520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03188" y="1052737"/>
            <a:ext cx="8937625" cy="1637300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1" tIns="45716" rIns="91431" bIns="45716"/>
          <a:lstStyle/>
          <a:p>
            <a:pPr marL="363538" indent="-363538" algn="ctr" defTabSz="271463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tabLst>
                <a:tab pos="631825" algn="l"/>
              </a:tabLst>
              <a:defRPr/>
            </a:pPr>
            <a:r>
              <a:rPr lang="cs-CZ" sz="2600" b="1" dirty="0">
                <a:latin typeface="Calibri" pitchFamily="34" charset="0"/>
              </a:rPr>
              <a:t>TŘI </a:t>
            </a:r>
            <a:r>
              <a:rPr lang="cs-CZ" sz="2600" b="1" dirty="0" smtClean="0">
                <a:latin typeface="Calibri" pitchFamily="34" charset="0"/>
              </a:rPr>
              <a:t>TYPY HODNOCENÍ A POUŽITÉ TYPY INDIKÁTORŮ</a:t>
            </a:r>
          </a:p>
          <a:p>
            <a:pPr marL="4763" indent="-4763" defTabSz="258763">
              <a:lnSpc>
                <a:spcPct val="110000"/>
              </a:lnSpc>
              <a:spcBef>
                <a:spcPct val="20000"/>
              </a:spcBef>
              <a:tabLst>
                <a:tab pos="361950" algn="l"/>
              </a:tabLst>
            </a:pPr>
            <a:r>
              <a:rPr lang="cs-CZ" sz="1700" b="1" dirty="0" smtClean="0">
                <a:latin typeface="Calibri" pitchFamily="34" charset="0"/>
              </a:rPr>
              <a:t>Jak bylo uvedeno shora, při hodnocení jsou využívány tři rozdílné, vzájemně se doplňující úhly pohledu. Z následující tabulky je patrné, že každý z těchto typů hodnocení využívá různé typy indikátorů:</a:t>
            </a:r>
            <a:endParaRPr lang="cs-CZ" sz="1700" b="1" dirty="0">
              <a:latin typeface="Calibri" pitchFamily="34" charset="0"/>
            </a:endParaRPr>
          </a:p>
          <a:p>
            <a:pPr marL="4763" indent="-4763" defTabSz="258763">
              <a:lnSpc>
                <a:spcPct val="110000"/>
              </a:lnSpc>
              <a:spcBef>
                <a:spcPct val="20000"/>
              </a:spcBef>
              <a:tabLst>
                <a:tab pos="361950" algn="l"/>
              </a:tabLst>
            </a:pPr>
            <a:endParaRPr lang="cs-CZ" sz="1700" b="1" dirty="0" smtClean="0">
              <a:latin typeface="Calibri" pitchFamily="34" charset="0"/>
            </a:endParaRPr>
          </a:p>
          <a:p>
            <a:pPr marL="4763" indent="-4763" defTabSz="258763">
              <a:lnSpc>
                <a:spcPct val="110000"/>
              </a:lnSpc>
              <a:spcBef>
                <a:spcPct val="20000"/>
              </a:spcBef>
              <a:tabLst>
                <a:tab pos="361950" algn="l"/>
              </a:tabLst>
            </a:pPr>
            <a:endParaRPr lang="cs-CZ" sz="1600" dirty="0" smtClean="0">
              <a:latin typeface="Calibri" pitchFamily="34" charset="0"/>
            </a:endParaRPr>
          </a:p>
          <a:p>
            <a:pPr marL="714375" lvl="1" indent="-342900" defTabSz="258763">
              <a:lnSpc>
                <a:spcPct val="110000"/>
              </a:lnSpc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endParaRPr lang="cs-CZ" sz="800" u="sng" dirty="0" smtClean="0">
              <a:latin typeface="Calibri" pitchFamily="34" charset="0"/>
            </a:endParaRPr>
          </a:p>
          <a:p>
            <a:pPr marL="714375" lvl="1" indent="-342900" defTabSz="258763">
              <a:lnSpc>
                <a:spcPct val="110000"/>
              </a:lnSpc>
              <a:spcBef>
                <a:spcPct val="20000"/>
              </a:spcBef>
              <a:buFontTx/>
              <a:buAutoNum type="arabicPeriod"/>
              <a:tabLst>
                <a:tab pos="361950" algn="l"/>
              </a:tabLst>
            </a:pPr>
            <a:endParaRPr lang="cs-CZ" sz="800" dirty="0">
              <a:latin typeface="Calibri" pitchFamily="34" charset="0"/>
            </a:endParaRPr>
          </a:p>
          <a:p>
            <a:pPr marL="0" lvl="2" defTabSz="258763">
              <a:lnSpc>
                <a:spcPct val="110000"/>
              </a:lnSpc>
              <a:spcBef>
                <a:spcPct val="20000"/>
              </a:spcBef>
              <a:tabLst>
                <a:tab pos="361950" algn="l"/>
              </a:tabLst>
            </a:pPr>
            <a:endParaRPr lang="cs-CZ" sz="1700" b="1" dirty="0">
              <a:latin typeface="Calibri" pitchFamily="34" charset="0"/>
            </a:endParaRPr>
          </a:p>
          <a:p>
            <a:pPr marL="1073150" lvl="2" indent="-350838" defTabSz="258763">
              <a:lnSpc>
                <a:spcPct val="110000"/>
              </a:lnSpc>
              <a:spcBef>
                <a:spcPct val="20000"/>
              </a:spcBef>
              <a:buFont typeface="+mj-lt"/>
              <a:buAutoNum type="alphaLcParenR"/>
              <a:tabLst>
                <a:tab pos="361950" algn="l"/>
              </a:tabLst>
            </a:pPr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08440" y="6492875"/>
            <a:ext cx="2133600" cy="365125"/>
          </a:xfrm>
        </p:spPr>
        <p:txBody>
          <a:bodyPr/>
          <a:lstStyle/>
          <a:p>
            <a:fld id="{54EC008C-FFD2-4177-8978-C579969B1230}" type="slidenum">
              <a:rPr lang="cs-CZ" smtClean="0"/>
              <a:t>8</a:t>
            </a:fld>
            <a:endParaRPr lang="cs-CZ" dirty="0"/>
          </a:p>
        </p:txBody>
      </p:sp>
      <p:graphicFrame>
        <p:nvGraphicFramePr>
          <p:cNvPr id="7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788971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1588" indent="-1588" algn="r" defTabSz="258763">
                        <a:tabLst>
                          <a:tab pos="0" algn="l"/>
                        </a:tabLst>
                      </a:pPr>
                      <a:r>
                        <a:rPr lang="pl-PL" sz="3000" b="1" dirty="0" smtClean="0">
                          <a:solidFill>
                            <a:schemeClr val="bg1"/>
                          </a:solidFill>
                        </a:rPr>
                        <a:t>TŘI TYPY HODNOCENÍ</a:t>
                      </a:r>
                      <a:endParaRPr lang="pl-PL" sz="3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415260"/>
              </p:ext>
            </p:extLst>
          </p:nvPr>
        </p:nvGraphicFramePr>
        <p:xfrm>
          <a:off x="484581" y="2706463"/>
          <a:ext cx="8263883" cy="3962897"/>
        </p:xfrm>
        <a:graphic>
          <a:graphicData uri="http://schemas.openxmlformats.org/drawingml/2006/table">
            <a:tbl>
              <a:tblPr/>
              <a:tblGrid>
                <a:gridCol w="4464497"/>
                <a:gridCol w="1266462"/>
                <a:gridCol w="1266462"/>
                <a:gridCol w="1266462"/>
              </a:tblGrid>
              <a:tr h="10326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Tři typy hodnocení (úhly pohledu):</a:t>
                      </a:r>
                    </a:p>
                  </a:txBody>
                  <a:tcPr marT="45712" marB="45712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Indikátory I</a:t>
                      </a: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(měřitelné chování a postoje)</a:t>
                      </a:r>
                    </a:p>
                  </a:txBody>
                  <a:tcPr marL="90000" marR="90000" marT="46792" marB="467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Indikátory II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(expertní posouzení)</a:t>
                      </a:r>
                    </a:p>
                  </a:txBody>
                  <a:tcPr marL="90000" marR="90000" marT="46792" marB="467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Indikátory III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(tvrdá data)</a:t>
                      </a:r>
                    </a:p>
                  </a:txBody>
                  <a:tcPr marL="90000" marR="90000" marT="46792" marB="467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60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cs-CZ" sz="1600" dirty="0" smtClean="0">
                          <a:latin typeface="Calibri" pitchFamily="34" charset="0"/>
                        </a:rPr>
                        <a:t>Hodnocení plnění </a:t>
                      </a:r>
                      <a:r>
                        <a:rPr lang="cs-CZ" sz="1600" b="1" u="none" dirty="0" smtClean="0">
                          <a:latin typeface="Calibri" pitchFamily="34" charset="0"/>
                        </a:rPr>
                        <a:t>šesti obecných cílů</a:t>
                      </a:r>
                      <a:endParaRPr kumimoji="0" lang="cs-CZ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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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7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cs-CZ" sz="1600" dirty="0" smtClean="0">
                          <a:latin typeface="Calibri" pitchFamily="34" charset="0"/>
                        </a:rPr>
                        <a:t>Identifikace míry uspokojování </a:t>
                      </a:r>
                      <a:r>
                        <a:rPr lang="cs-CZ" sz="1600" b="1" i="0" u="none" dirty="0" smtClean="0">
                          <a:latin typeface="Calibri" pitchFamily="34" charset="0"/>
                        </a:rPr>
                        <a:t>potřeb různých diváckých skupin</a:t>
                      </a:r>
                      <a:r>
                        <a:rPr lang="cs-CZ" sz="1600" dirty="0" smtClean="0">
                          <a:latin typeface="Calibri" pitchFamily="34" charset="0"/>
                        </a:rPr>
                        <a:t>, především těch orientovaných na zpravodajství a kulturu. </a:t>
                      </a:r>
                      <a:endParaRPr kumimoji="0" lang="cs-CZ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alibri" pitchFamily="34" charset="0"/>
                        <a:sym typeface="Wingdings 2" pitchFamily="18" charset="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0872">
                <a:tc>
                  <a:txBody>
                    <a:bodyPr/>
                    <a:lstStyle/>
                    <a:p>
                      <a:pPr marL="257175" lvl="0" indent="-342900" defTabSz="258763">
                        <a:lnSpc>
                          <a:spcPct val="110000"/>
                        </a:lnSpc>
                        <a:spcBef>
                          <a:spcPct val="20000"/>
                        </a:spcBef>
                        <a:buFont typeface="+mj-lt"/>
                        <a:buAutoNum type="arabicPeriod" startAt="3"/>
                        <a:tabLst>
                          <a:tab pos="361950" algn="l"/>
                        </a:tabLst>
                      </a:pPr>
                      <a:r>
                        <a:rPr lang="cs-CZ" sz="1600" b="1" i="0" u="none" dirty="0" smtClean="0">
                          <a:latin typeface="Calibri" pitchFamily="34" charset="0"/>
                        </a:rPr>
                        <a:t>Vývoj základních ukazatelů</a:t>
                      </a:r>
                      <a:r>
                        <a:rPr lang="cs-CZ" sz="1600" dirty="0" smtClean="0">
                          <a:latin typeface="Calibri" pitchFamily="34" charset="0"/>
                        </a:rPr>
                        <a:t> (RQI) na úrovni </a:t>
                      </a:r>
                      <a:endParaRPr lang="cs-CZ" sz="800" dirty="0" smtClean="0">
                        <a:latin typeface="Calibri" pitchFamily="34" charset="0"/>
                      </a:endParaRPr>
                    </a:p>
                    <a:p>
                      <a:pPr marL="1065212" lvl="2" indent="-342900" defTabSz="258763">
                        <a:lnSpc>
                          <a:spcPct val="110000"/>
                        </a:lnSpc>
                        <a:spcBef>
                          <a:spcPct val="20000"/>
                        </a:spcBef>
                        <a:buFont typeface="Arial" pitchFamily="34" charset="0"/>
                        <a:buChar char="•"/>
                        <a:tabLst>
                          <a:tab pos="361950" algn="l"/>
                        </a:tabLst>
                      </a:pPr>
                      <a:r>
                        <a:rPr lang="cs-CZ" sz="1600" dirty="0" smtClean="0">
                          <a:latin typeface="Calibri" pitchFamily="34" charset="0"/>
                        </a:rPr>
                        <a:t>České televize jako celku,</a:t>
                      </a:r>
                    </a:p>
                    <a:p>
                      <a:pPr marL="1065212" lvl="2" indent="-342900" defTabSz="258763">
                        <a:lnSpc>
                          <a:spcPct val="110000"/>
                        </a:lnSpc>
                        <a:spcBef>
                          <a:spcPct val="20000"/>
                        </a:spcBef>
                        <a:buFont typeface="Arial" pitchFamily="34" charset="0"/>
                        <a:buChar char="•"/>
                        <a:tabLst>
                          <a:tab pos="361950" algn="l"/>
                        </a:tabLst>
                      </a:pPr>
                      <a:r>
                        <a:rPr lang="cs-CZ" sz="1600" dirty="0" smtClean="0">
                          <a:latin typeface="Calibri" pitchFamily="34" charset="0"/>
                        </a:rPr>
                        <a:t>jednotlivých kanálů a  </a:t>
                      </a:r>
                    </a:p>
                    <a:p>
                      <a:pPr marL="1065212" lvl="2" indent="-342900" defTabSz="258763">
                        <a:lnSpc>
                          <a:spcPct val="110000"/>
                        </a:lnSpc>
                        <a:spcBef>
                          <a:spcPct val="20000"/>
                        </a:spcBef>
                        <a:buFont typeface="Arial" pitchFamily="34" charset="0"/>
                        <a:buChar char="•"/>
                        <a:tabLst>
                          <a:tab pos="361950" algn="l"/>
                        </a:tabLst>
                      </a:pPr>
                      <a:r>
                        <a:rPr lang="cs-CZ" sz="1600" dirty="0" smtClean="0">
                          <a:latin typeface="Calibri" pitchFamily="34" charset="0"/>
                        </a:rPr>
                        <a:t>jednotlivých žánrů. </a:t>
                      </a:r>
                      <a:endParaRPr kumimoji="0" lang="cs-CZ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998400" y="6494400"/>
            <a:ext cx="2133600" cy="365125"/>
          </a:xfrm>
        </p:spPr>
        <p:txBody>
          <a:bodyPr/>
          <a:lstStyle/>
          <a:p>
            <a:pPr>
              <a:defRPr/>
            </a:pPr>
            <a:fld id="{EE60B694-138B-498D-A675-077552E84C76}" type="slidenum">
              <a:rPr lang="cs-CZ"/>
              <a:pPr>
                <a:defRPr/>
              </a:pPr>
              <a:t>9</a:t>
            </a:fld>
            <a:endParaRPr lang="cs-CZ" dirty="0"/>
          </a:p>
        </p:txBody>
      </p:sp>
      <p:graphicFrame>
        <p:nvGraphicFramePr>
          <p:cNvPr id="6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474463"/>
              </p:ext>
            </p:extLst>
          </p:nvPr>
        </p:nvGraphicFramePr>
        <p:xfrm>
          <a:off x="1547664" y="116632"/>
          <a:ext cx="7416824" cy="8651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5187">
                <a:tc>
                  <a:txBody>
                    <a:bodyPr/>
                    <a:lstStyle/>
                    <a:p>
                      <a:pPr marL="1588" indent="-1588" algn="r" defTabSz="258763">
                        <a:tabLst>
                          <a:tab pos="0" algn="l"/>
                        </a:tabLst>
                      </a:pPr>
                      <a:r>
                        <a:rPr lang="pl-PL" sz="3000" b="1" dirty="0" smtClean="0">
                          <a:solidFill>
                            <a:schemeClr val="bg1"/>
                          </a:solidFill>
                        </a:rPr>
                        <a:t>VÝCHODISKA PRO INTERPRETACI</a:t>
                      </a:r>
                      <a:r>
                        <a:rPr lang="pl-PL" sz="3000" b="1" baseline="0" dirty="0" smtClean="0">
                          <a:solidFill>
                            <a:schemeClr val="bg1"/>
                          </a:solidFill>
                        </a:rPr>
                        <a:t> HODNOT</a:t>
                      </a:r>
                      <a:endParaRPr lang="pl-PL" sz="3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38" marB="457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346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3188" y="1181373"/>
            <a:ext cx="8937625" cy="5538404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lIns="91431" tIns="45716" rIns="91431" bIns="45716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  <a:tabLst>
                <a:tab pos="228600" algn="l"/>
              </a:tabLst>
            </a:pPr>
            <a:r>
              <a:rPr lang="cs-CZ" sz="1400" dirty="0">
                <a:ea typeface="Calibri"/>
                <a:cs typeface="Times New Roman"/>
              </a:rPr>
              <a:t>V tuto chvíli nelze arbitrárně stanovit, zda hodnoty jednotlivých indikátorů jsou s ohledem na plnění veřejné služby „vysoké“, v pásmu průměru nebo „nízké“. Velká většina indikátorů byla na podzim 2012 měřena poprvé a přitom se jedná o proměnné, u kterých se standardy budují dlouhou dobu.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  <a:tabLst>
                <a:tab pos="228600" algn="l"/>
              </a:tabLst>
            </a:pPr>
            <a:r>
              <a:rPr lang="cs-CZ" sz="1400" dirty="0">
                <a:ea typeface="Calibri"/>
                <a:cs typeface="Times New Roman"/>
              </a:rPr>
              <a:t>Celé měření získá další nový rozměr na konci roku 2013, kdy bude možné hodnoty indikátorů porovnávat meziročně. V tu chvíli bude již možné říci, zda se daný indikátor plnění veřejné služby vyvíjí „k lepšímu “ nebo „k horšímu“. Z tohoto důvodu byl v případě indikátorů se čtyřpólovou hodnotovou škálou (například v případě výstupů z </a:t>
            </a:r>
            <a:r>
              <a:rPr lang="cs-CZ" sz="1400" dirty="0" err="1">
                <a:ea typeface="Calibri"/>
                <a:cs typeface="Times New Roman"/>
              </a:rPr>
              <a:t>trackingového</a:t>
            </a:r>
            <a:r>
              <a:rPr lang="cs-CZ" sz="1400" dirty="0">
                <a:ea typeface="Calibri"/>
                <a:cs typeface="Times New Roman"/>
              </a:rPr>
              <a:t> výzkumu souhlas s výrokem:  určitě souhlasím, spíše souhlasím, spíše nesouhlasím, určitě nesouhlasím) zkonstruován </a:t>
            </a:r>
            <a:r>
              <a:rPr lang="cs-CZ" sz="1400" b="1" dirty="0" smtClean="0">
                <a:ea typeface="Calibri"/>
                <a:cs typeface="Times New Roman"/>
              </a:rPr>
              <a:t>INDEX INDIKÁTORU</a:t>
            </a:r>
            <a:r>
              <a:rPr lang="cs-CZ" sz="1400" dirty="0" smtClean="0">
                <a:ea typeface="Calibri"/>
                <a:cs typeface="Times New Roman"/>
              </a:rPr>
              <a:t>,</a:t>
            </a:r>
            <a:r>
              <a:rPr lang="cs-CZ" sz="1400" b="1" dirty="0" smtClean="0">
                <a:ea typeface="Calibri"/>
                <a:cs typeface="Times New Roman"/>
              </a:rPr>
              <a:t> </a:t>
            </a:r>
            <a:r>
              <a:rPr lang="cs-CZ" sz="1400" b="1" dirty="0">
                <a:ea typeface="Calibri"/>
                <a:cs typeface="Times New Roman"/>
              </a:rPr>
              <a:t>který se vypočítává podle váhy (tedy % objemu) jednotlivých typů odpovědí -   např.: v případě 100% odpovědí určitě souhlasím je hodnota indexu 100%; v případě  100% odpovědí určitě nesouhlasím je hodnota indexu 0%</a:t>
            </a:r>
            <a:r>
              <a:rPr lang="cs-CZ" sz="1400" dirty="0">
                <a:ea typeface="Calibri"/>
                <a:cs typeface="Times New Roman"/>
              </a:rPr>
              <a:t>.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  <a:tabLst>
                <a:tab pos="228600" algn="l"/>
              </a:tabLst>
            </a:pPr>
            <a:r>
              <a:rPr lang="cs-CZ" sz="1400" dirty="0">
                <a:ea typeface="Calibri"/>
                <a:cs typeface="Times New Roman"/>
              </a:rPr>
              <a:t>Absolutní hodnoty indikátorů se liší, některé jsou relativně nízké, nezřídka v řádu jednotek procent. To ovšem neznamená, že by veřejná služba v dané oblasti byla naplňována „pouze z tolika procent“. Indikátory nejsou koncipovány tak, že je vždy možné dosahovat hodnot blížících se 100%. Například lze jen těžko očekávat vysoké hodnoty u indikátoru „inovativnost“ programu. Abychom jich dosáhli, znamenalo by to radikálně měnit program mezi každými měřeními, což jistě není žádoucí. Průběžné udržení určité míry inovace (obnovy) programu je ovšem na místě.</a:t>
            </a:r>
            <a:endParaRPr lang="en-GB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  <a:tabLst>
                <a:tab pos="228600" algn="l"/>
              </a:tabLst>
            </a:pPr>
            <a:r>
              <a:rPr lang="cs-CZ" sz="1400" dirty="0">
                <a:ea typeface="Calibri"/>
                <a:cs typeface="Times New Roman"/>
              </a:rPr>
              <a:t>Základní ukazatele plnění veřejné služby, které máme k dispozici za aktuální období (2011 – 2012), jsou natolik pozitivní, že lze oprávněně vyloučit zásadní nedostatky plnění veřejné služby na úrovni skupin dílčích indikátorů. Souvztažnost (korelace) mezi hodnotami základních ukazatelů a dílčích indikátorů je brána v potaz při interpretaci dat.</a:t>
            </a:r>
            <a:endParaRPr lang="en-GB" sz="1400" dirty="0">
              <a:ea typeface="Calibri"/>
              <a:cs typeface="Times New Roman"/>
            </a:endParaRPr>
          </a:p>
          <a:p>
            <a:pPr indent="12700" defTabSz="258763">
              <a:tabLst>
                <a:tab pos="533400" algn="l"/>
              </a:tabLst>
            </a:pPr>
            <a:endParaRPr lang="cs-CZ" sz="1400" b="0" u="sng" dirty="0">
              <a:latin typeface="Calibri" pitchFamily="34" charset="0"/>
            </a:endParaRPr>
          </a:p>
          <a:p>
            <a:pPr indent="12700" defTabSz="258763">
              <a:tabLst>
                <a:tab pos="533400" algn="l"/>
              </a:tabLst>
            </a:pPr>
            <a:endParaRPr lang="cs-CZ" sz="1400" b="0" dirty="0">
              <a:latin typeface="Calibri" pitchFamily="34" charset="0"/>
            </a:endParaRPr>
          </a:p>
        </p:txBody>
      </p:sp>
      <p:pic>
        <p:nvPicPr>
          <p:cNvPr id="9" name="Picture 5" descr="C:\Users\pa231570\Desktop\LOGO ČT\CT-V1-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7"/>
          <a:stretch>
            <a:fillRect/>
          </a:stretch>
        </p:blipFill>
        <p:spPr bwMode="auto">
          <a:xfrm>
            <a:off x="251520" y="188640"/>
            <a:ext cx="1081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9594</TotalTime>
  <Words>4014</Words>
  <Application>Microsoft Office PowerPoint</Application>
  <PresentationFormat>Předvádění na obrazovce (4:3)</PresentationFormat>
  <Paragraphs>762</Paragraphs>
  <Slides>70</Slides>
  <Notes>70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Převrátil</dc:creator>
  <cp:lastModifiedBy>Fričová Michaela</cp:lastModifiedBy>
  <cp:revision>785</cp:revision>
  <dcterms:created xsi:type="dcterms:W3CDTF">2012-01-05T13:02:36Z</dcterms:created>
  <dcterms:modified xsi:type="dcterms:W3CDTF">2013-05-21T15:48:50Z</dcterms:modified>
</cp:coreProperties>
</file>